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72" r:id="rId3"/>
    <p:sldId id="273" r:id="rId4"/>
    <p:sldId id="279" r:id="rId5"/>
    <p:sldId id="281" r:id="rId6"/>
    <p:sldId id="290" r:id="rId7"/>
    <p:sldId id="293" r:id="rId8"/>
    <p:sldId id="294" r:id="rId9"/>
    <p:sldId id="295" r:id="rId10"/>
    <p:sldId id="300" r:id="rId11"/>
    <p:sldId id="298" r:id="rId12"/>
    <p:sldId id="299" r:id="rId13"/>
    <p:sldId id="297" r:id="rId14"/>
    <p:sldId id="302" r:id="rId15"/>
    <p:sldId id="258" r:id="rId16"/>
    <p:sldId id="288" r:id="rId1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9F2"/>
    <a:srgbClr val="D9F1F7"/>
    <a:srgbClr val="672F09"/>
    <a:srgbClr val="BFDB81"/>
    <a:srgbClr val="DDD5DA"/>
    <a:srgbClr val="E2D0D4"/>
    <a:srgbClr val="DBD7D8"/>
    <a:srgbClr val="C3C3D5"/>
    <a:srgbClr val="CFC5D3"/>
    <a:srgbClr val="C9C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7" autoAdjust="0"/>
    <p:restoredTop sz="94660"/>
  </p:normalViewPr>
  <p:slideViewPr>
    <p:cSldViewPr snapToGrid="0">
      <p:cViewPr varScale="1">
        <p:scale>
          <a:sx n="71" d="100"/>
          <a:sy n="71" d="100"/>
        </p:scale>
        <p:origin x="8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228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25805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9621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10948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C846869-3665-492F-9C3C-33742D71E16A}" type="datetimeFigureOut">
              <a:rPr lang="es-VE" smtClean="0"/>
              <a:t>3/7/2017</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83328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63300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C846869-3665-492F-9C3C-33742D71E16A}" type="datetimeFigureOut">
              <a:rPr lang="es-VE" smtClean="0"/>
              <a:t>3/7/2017</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5711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C846869-3665-492F-9C3C-33742D71E16A}" type="datetimeFigureOut">
              <a:rPr lang="es-VE" smtClean="0"/>
              <a:t>3/7/2017</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30201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6869-3665-492F-9C3C-33742D71E16A}" type="datetimeFigureOut">
              <a:rPr lang="es-VE" smtClean="0"/>
              <a:t>3/7/2017</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012514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11407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C846869-3665-492F-9C3C-33742D71E16A}" type="datetimeFigureOut">
              <a:rPr lang="es-VE" smtClean="0"/>
              <a:t>3/7/2017</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979BCEDE-03B7-4E60-852C-C05BD2DE87B9}" type="slidenum">
              <a:rPr lang="es-VE" smtClean="0"/>
              <a:t>‹Nº›</a:t>
            </a:fld>
            <a:endParaRPr lang="es-VE"/>
          </a:p>
        </p:txBody>
      </p:sp>
    </p:spTree>
    <p:extLst>
      <p:ext uri="{BB962C8B-B14F-4D97-AF65-F5344CB8AC3E}">
        <p14:creationId xmlns:p14="http://schemas.microsoft.com/office/powerpoint/2010/main" val="6007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46869-3665-492F-9C3C-33742D71E16A}" type="datetimeFigureOut">
              <a:rPr lang="es-VE" smtClean="0"/>
              <a:t>3/7/2017</a:t>
            </a:fld>
            <a:endParaRPr lang="es-V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BCEDE-03B7-4E60-852C-C05BD2DE87B9}" type="slidenum">
              <a:rPr lang="es-VE" smtClean="0"/>
              <a:t>‹Nº›</a:t>
            </a:fld>
            <a:endParaRPr lang="es-VE"/>
          </a:p>
        </p:txBody>
      </p:sp>
    </p:spTree>
    <p:extLst>
      <p:ext uri="{BB962C8B-B14F-4D97-AF65-F5344CB8AC3E}">
        <p14:creationId xmlns:p14="http://schemas.microsoft.com/office/powerpoint/2010/main" val="1472509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017058" y="522776"/>
            <a:ext cx="4979660" cy="798086"/>
          </a:xfrm>
        </p:spPr>
        <p:txBody>
          <a:bodyPr>
            <a:normAutofit/>
          </a:bodyPr>
          <a:lstStyle/>
          <a:p>
            <a:pPr algn="r"/>
            <a:r>
              <a:rPr lang="es-ES" sz="4050" b="1" dirty="0" smtClean="0">
                <a:solidFill>
                  <a:schemeClr val="accent1">
                    <a:lumMod val="50000"/>
                  </a:schemeClr>
                </a:solidFill>
                <a:latin typeface="+mn-lt"/>
              </a:rPr>
              <a:t>MI </a:t>
            </a:r>
            <a:r>
              <a:rPr lang="es-ES" sz="4050" b="1" dirty="0">
                <a:solidFill>
                  <a:schemeClr val="accent1">
                    <a:lumMod val="50000"/>
                  </a:schemeClr>
                </a:solidFill>
                <a:latin typeface="+mn-lt"/>
              </a:rPr>
              <a:t>MUNDO INTERIOR</a:t>
            </a:r>
            <a:endParaRPr lang="es-VE" sz="4050" b="1" dirty="0">
              <a:solidFill>
                <a:schemeClr val="accent1">
                  <a:lumMod val="50000"/>
                </a:schemeClr>
              </a:solidFill>
              <a:latin typeface="+mn-lt"/>
            </a:endParaRPr>
          </a:p>
        </p:txBody>
      </p:sp>
      <p:sp>
        <p:nvSpPr>
          <p:cNvPr id="3" name="Subtítulo 2"/>
          <p:cNvSpPr>
            <a:spLocks noGrp="1"/>
          </p:cNvSpPr>
          <p:nvPr>
            <p:ph type="subTitle" idx="1"/>
          </p:nvPr>
        </p:nvSpPr>
        <p:spPr>
          <a:xfrm>
            <a:off x="2017058" y="1467456"/>
            <a:ext cx="5123329" cy="545637"/>
          </a:xfrm>
        </p:spPr>
        <p:txBody>
          <a:bodyPr>
            <a:normAutofit/>
          </a:bodyPr>
          <a:lstStyle/>
          <a:p>
            <a:pPr algn="l"/>
            <a:r>
              <a:rPr lang="es-ES" sz="2700" b="1" dirty="0">
                <a:solidFill>
                  <a:schemeClr val="accent1">
                    <a:lumMod val="50000"/>
                  </a:schemeClr>
                </a:solidFill>
              </a:rPr>
              <a:t>      </a:t>
            </a:r>
            <a:r>
              <a:rPr lang="es-ES" sz="2700" b="1" dirty="0" smtClean="0">
                <a:solidFill>
                  <a:schemeClr val="accent1">
                    <a:lumMod val="50000"/>
                  </a:schemeClr>
                </a:solidFill>
              </a:rPr>
              <a:t>UN </a:t>
            </a:r>
            <a:r>
              <a:rPr lang="es-ES" sz="2700" b="1" dirty="0">
                <a:solidFill>
                  <a:schemeClr val="accent1">
                    <a:lumMod val="50000"/>
                  </a:schemeClr>
                </a:solidFill>
              </a:rPr>
              <a:t>ESPACIO DE ENCUENTRO</a:t>
            </a:r>
            <a:endParaRPr lang="es-VE" sz="2700" b="1" dirty="0">
              <a:solidFill>
                <a:schemeClr val="accent1">
                  <a:lumMod val="50000"/>
                </a:schemeClr>
              </a:solidFill>
            </a:endParaRPr>
          </a:p>
        </p:txBody>
      </p:sp>
      <p:pic>
        <p:nvPicPr>
          <p:cNvPr id="6" name="Picture 4" descr="Resultado de imagen para TOMARSE UN SELFIE 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306" y="2092786"/>
            <a:ext cx="3888832" cy="2693378"/>
          </a:xfrm>
          <a:prstGeom prst="rect">
            <a:avLst/>
          </a:prstGeom>
          <a:noFill/>
          <a:effectLst>
            <a:outerShdw blurRad="50800" dist="38100" dir="8100000" algn="tr"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701371" y="5088430"/>
            <a:ext cx="7611034" cy="1152180"/>
          </a:xfrm>
          <a:prstGeom prst="roundRect">
            <a:avLst/>
          </a:prstGeom>
          <a:solidFill>
            <a:srgbClr val="C4E9F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accent1">
                    <a:lumMod val="50000"/>
                  </a:schemeClr>
                </a:solidFill>
                <a:effectLst>
                  <a:outerShdw blurRad="38100" dist="38100" dir="2700000" algn="tl">
                    <a:srgbClr val="000000">
                      <a:alpha val="43137"/>
                    </a:srgbClr>
                  </a:outerShdw>
                </a:effectLst>
              </a:rPr>
              <a:t>Seguimos el viaje hacia el plano espiritual/religioso</a:t>
            </a:r>
          </a:p>
        </p:txBody>
      </p:sp>
    </p:spTree>
    <p:extLst>
      <p:ext uri="{BB962C8B-B14F-4D97-AF65-F5344CB8AC3E}">
        <p14:creationId xmlns:p14="http://schemas.microsoft.com/office/powerpoint/2010/main" val="299485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67951" y="398664"/>
            <a:ext cx="4044390" cy="5740033"/>
          </a:xfrm>
          <a:prstGeom prst="rect">
            <a:avLst/>
          </a:prstGeom>
          <a:noFill/>
        </p:spPr>
        <p:txBody>
          <a:bodyPr wrap="square" rtlCol="0">
            <a:spAutoFit/>
          </a:bodyPr>
          <a:lstStyle/>
          <a:p>
            <a:pPr algn="ctr"/>
            <a:r>
              <a:rPr lang="es-ES" sz="2200" b="1" dirty="0" smtClean="0">
                <a:solidFill>
                  <a:schemeClr val="accent1">
                    <a:lumMod val="50000"/>
                  </a:schemeClr>
                </a:solidFill>
              </a:rPr>
              <a:t>Entremos ahora en la cueva para explorar armados de estas pistas</a:t>
            </a:r>
          </a:p>
          <a:p>
            <a:pPr algn="ctr"/>
            <a:endParaRPr lang="es-ES" sz="2200" b="1" dirty="0" smtClean="0">
              <a:solidFill>
                <a:schemeClr val="accent1">
                  <a:lumMod val="50000"/>
                </a:schemeClr>
              </a:solidFill>
            </a:endParaRPr>
          </a:p>
          <a:p>
            <a:pPr algn="ctr"/>
            <a:r>
              <a:rPr lang="es-ES" sz="2100" i="1" dirty="0" smtClean="0"/>
              <a:t>Miren </a:t>
            </a:r>
            <a:r>
              <a:rPr lang="es-ES" sz="2100" i="1" dirty="0"/>
              <a:t>esta imagen. </a:t>
            </a:r>
            <a:r>
              <a:rPr lang="es-ES" sz="2000" i="1" dirty="0" smtClean="0"/>
              <a:t>Súbanse todos, en </a:t>
            </a:r>
            <a:r>
              <a:rPr lang="es-ES" sz="2000" i="1" dirty="0"/>
              <a:t>su </a:t>
            </a:r>
            <a:r>
              <a:rPr lang="es-ES" sz="2000" i="1" dirty="0" smtClean="0"/>
              <a:t>imaginación, en un botecito que navega por esta cueva, para explorar sus pasajes y sus hermosos cielos interiores. </a:t>
            </a:r>
            <a:r>
              <a:rPr lang="es-ES" sz="2000" i="1" dirty="0"/>
              <a:t>Van a cerrar </a:t>
            </a:r>
            <a:r>
              <a:rPr lang="es-ES" sz="2000" i="1" dirty="0" smtClean="0"/>
              <a:t>los </a:t>
            </a:r>
            <a:r>
              <a:rPr lang="es-ES" sz="2000" i="1" dirty="0"/>
              <a:t>ojos cuando se les diga y </a:t>
            </a:r>
            <a:r>
              <a:rPr lang="es-ES" sz="2000" i="1" dirty="0" smtClean="0"/>
              <a:t>por unos instantes traten </a:t>
            </a:r>
            <a:r>
              <a:rPr lang="es-ES" sz="2000" i="1" dirty="0"/>
              <a:t>de sentir el frescor </a:t>
            </a:r>
            <a:r>
              <a:rPr lang="es-ES" sz="2000" i="1" dirty="0" smtClean="0"/>
              <a:t>de </a:t>
            </a:r>
            <a:r>
              <a:rPr lang="es-ES" sz="2000" i="1" dirty="0"/>
              <a:t>la cueva, escuchar el silencio de su interior, ver el contraste de luces, oler </a:t>
            </a:r>
            <a:r>
              <a:rPr lang="es-ES" sz="2000" i="1" dirty="0" smtClean="0"/>
              <a:t>el perfume de agua limpia…</a:t>
            </a:r>
            <a:r>
              <a:rPr lang="es-ES" sz="2000" i="1" dirty="0"/>
              <a:t> </a:t>
            </a:r>
            <a:r>
              <a:rPr lang="es-ES" sz="2000" i="1" dirty="0" smtClean="0"/>
              <a:t>gustar </a:t>
            </a:r>
            <a:r>
              <a:rPr lang="es-ES" sz="2000" i="1" dirty="0"/>
              <a:t>de la experiencia… Apliquen sus sentidos. Cierren sus ojos ahora e imaginen. Su profesor/a les dirá cuando abrirlos para proseguir </a:t>
            </a:r>
            <a:r>
              <a:rPr lang="es-ES" sz="2000" i="1" dirty="0" smtClean="0"/>
              <a:t>hacia la última parada de este viaje.</a:t>
            </a:r>
          </a:p>
        </p:txBody>
      </p:sp>
      <p:sp>
        <p:nvSpPr>
          <p:cNvPr id="10" name="AutoShape 12" descr="Resultado de imagen para en todo amar y serv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2" name="Picture 10"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177" y="0"/>
            <a:ext cx="4226460" cy="684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082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7200" y="281841"/>
            <a:ext cx="8283388" cy="6409447"/>
          </a:xfrm>
          <a:prstGeom prst="rect">
            <a:avLst/>
          </a:prstGeom>
          <a:noFill/>
        </p:spPr>
        <p:txBody>
          <a:bodyPr wrap="square" rtlCol="0">
            <a:spAutoFit/>
          </a:bodyPr>
          <a:lstStyle/>
          <a:p>
            <a:pPr algn="ctr">
              <a:spcBef>
                <a:spcPts val="100"/>
              </a:spcBef>
              <a:spcAft>
                <a:spcPts val="100"/>
              </a:spcAft>
            </a:pPr>
            <a:r>
              <a:rPr lang="es-ES" b="1" dirty="0" smtClean="0"/>
              <a:t>Se pide a los estudiantes que mantengan los ojos cerrados. En tono pausado se les lee esta meditación, con pequeñas pausas donde hay puntos suspensivos.</a:t>
            </a:r>
          </a:p>
          <a:p>
            <a:pPr indent="363538">
              <a:spcBef>
                <a:spcPts val="1200"/>
              </a:spcBef>
              <a:spcAft>
                <a:spcPts val="100"/>
              </a:spcAft>
            </a:pPr>
            <a:r>
              <a:rPr lang="es-ES" i="1" spc="-20" dirty="0" smtClean="0"/>
              <a:t>Están navegando hacia una luz, en aguas tranquilas... Hay  silencio y se siente un manto de paz que nos envuelve… No hay prisas…  Han viajado por varios planos de su interioridad… ¿Los cinco planos visitados en el pasado encuentro es todo lo que perciben en su yo… o hay algo más? ¿Cómo sienten en su interior ese “algo más”?... Traten de ponerle palabras… aparecen reflejadas en la pared… momento de un </a:t>
            </a:r>
            <a:r>
              <a:rPr lang="es-ES" i="1" spc="-20" dirty="0" err="1" smtClean="0"/>
              <a:t>selfie</a:t>
            </a:r>
            <a:r>
              <a:rPr lang="es-ES" i="1" spc="-20" dirty="0" smtClean="0"/>
              <a:t>… </a:t>
            </a:r>
          </a:p>
          <a:p>
            <a:pPr indent="363538">
              <a:spcBef>
                <a:spcPts val="1200"/>
              </a:spcBef>
              <a:spcAft>
                <a:spcPts val="100"/>
              </a:spcAft>
            </a:pPr>
            <a:r>
              <a:rPr lang="es-ES" i="1" spc="-20" dirty="0" smtClean="0"/>
              <a:t>Recordemos ahora las otras pistas que nos ayudan a percibir la existencia del plano o inteligencia espiritual: una fuerza interna que nos mueve sin que sepamos de dónde surge… un deseo y búsqueda por saber qué hay más allá de la vida… convicción de nuestra trascendencia… experiencias de la existencia de Dios en nosotros y en la creación…  contacto y amistad con Dios en nuestro interior… Amor con mayúsculas….  ¿Cuáles de esas pistas sienten con mayor fuerza en el plano espiritual de sus vidas?…  No se preocupen ahora por lo que no perciban… simplemente tomen nota… o un </a:t>
            </a:r>
            <a:r>
              <a:rPr lang="es-ES" i="1" spc="-20" dirty="0" err="1" smtClean="0"/>
              <a:t>selfie</a:t>
            </a:r>
            <a:r>
              <a:rPr lang="es-ES" i="1" spc="-20" dirty="0" smtClean="0"/>
              <a:t>!… </a:t>
            </a:r>
          </a:p>
          <a:p>
            <a:pPr indent="363538">
              <a:spcBef>
                <a:spcPts val="1200"/>
              </a:spcBef>
              <a:spcAft>
                <a:spcPts val="100"/>
              </a:spcAft>
            </a:pPr>
            <a:r>
              <a:rPr lang="es-ES" i="1" spc="-20" dirty="0" smtClean="0"/>
              <a:t>Tampoco Einstein o San Ignacio tenía una espiritualidad desarrollada a sus años… Ni la generalidad de los seres humanos… Poco a poco el  Espíritu (con E mayúscula) que habita en ustedes, si lo alimentan en el encuentro con Dios y en el Amor,  irá haciendo su trabajo…. Se irá agrandando el boquete en la cueva y penetrará cada vez más luz…  Lo importante es que valoren y cuiden este plano de su mundo interior, que es  el centro de su ser,  su CORAZÓN, su ALMA…lo que en definitiva les mueve a trascender.</a:t>
            </a:r>
            <a:r>
              <a:rPr lang="es-ES" i="1" spc="-20" dirty="0"/>
              <a:t> </a:t>
            </a:r>
            <a:r>
              <a:rPr lang="es-ES" i="1" spc="-20" dirty="0" smtClean="0"/>
              <a:t>Ahora abran sus ojos para continuar con unas pocas láminas más.</a:t>
            </a:r>
          </a:p>
        </p:txBody>
      </p:sp>
    </p:spTree>
    <p:extLst>
      <p:ext uri="{BB962C8B-B14F-4D97-AF65-F5344CB8AC3E}">
        <p14:creationId xmlns:p14="http://schemas.microsoft.com/office/powerpoint/2010/main" val="312851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98527" y="934872"/>
            <a:ext cx="6191201" cy="1938992"/>
          </a:xfrm>
          <a:prstGeom prst="rect">
            <a:avLst/>
          </a:prstGeom>
          <a:noFill/>
        </p:spPr>
        <p:txBody>
          <a:bodyPr wrap="square" rtlCol="0">
            <a:spAutoFit/>
          </a:bodyPr>
          <a:lstStyle/>
          <a:p>
            <a:r>
              <a:rPr lang="es-ES" sz="2000" dirty="0" smtClean="0"/>
              <a:t>El espíritu inquieto busca más explicaciones... y las encuentra en </a:t>
            </a:r>
            <a:r>
              <a:rPr lang="es-ES" sz="2000" b="1" dirty="0" smtClean="0"/>
              <a:t>una religión que profesa y vive desde la fe</a:t>
            </a:r>
            <a:r>
              <a:rPr lang="es-ES" sz="2000" dirty="0" smtClean="0"/>
              <a:t>. </a:t>
            </a:r>
            <a:br>
              <a:rPr lang="es-ES" sz="2000" dirty="0" smtClean="0"/>
            </a:br>
            <a:r>
              <a:rPr lang="es-VE" sz="2000" dirty="0" smtClean="0"/>
              <a:t>Las </a:t>
            </a:r>
            <a:r>
              <a:rPr lang="es-VE" sz="2000" dirty="0"/>
              <a:t>religiones </a:t>
            </a:r>
            <a:r>
              <a:rPr lang="es-VE" sz="2000" b="1" dirty="0"/>
              <a:t>son doctrinas </a:t>
            </a:r>
            <a:r>
              <a:rPr lang="es-VE" sz="2000" dirty="0"/>
              <a:t>constituidas por un </a:t>
            </a:r>
            <a:r>
              <a:rPr lang="es-VE" sz="2000" dirty="0" smtClean="0"/>
              <a:t>conjunto  </a:t>
            </a:r>
            <a:r>
              <a:rPr lang="es-VE" sz="2000" dirty="0"/>
              <a:t>de </a:t>
            </a:r>
            <a:r>
              <a:rPr lang="es-VE" sz="2000" b="1" dirty="0"/>
              <a:t>principios, creencias y prácticas </a:t>
            </a:r>
            <a:r>
              <a:rPr lang="es-VE" sz="2000" dirty="0"/>
              <a:t>en torno a cuestiones </a:t>
            </a:r>
            <a:r>
              <a:rPr lang="es-VE" sz="2000" dirty="0" smtClean="0"/>
              <a:t> de </a:t>
            </a:r>
            <a:r>
              <a:rPr lang="es-VE" sz="2000" dirty="0"/>
              <a:t>tipo existencial, </a:t>
            </a:r>
            <a:r>
              <a:rPr lang="es-VE" sz="2000" dirty="0" smtClean="0"/>
              <a:t>ético </a:t>
            </a:r>
            <a:r>
              <a:rPr lang="es-VE" sz="2000" dirty="0"/>
              <a:t>y sobrenatural, por lo general basadas en textos </a:t>
            </a:r>
            <a:r>
              <a:rPr lang="es-VE" sz="2000" dirty="0" smtClean="0"/>
              <a:t>o historias de </a:t>
            </a:r>
            <a:r>
              <a:rPr lang="es-VE" sz="2000" dirty="0"/>
              <a:t>carácter </a:t>
            </a:r>
            <a:r>
              <a:rPr lang="es-VE" sz="2000" dirty="0" smtClean="0"/>
              <a:t>sagrado. </a:t>
            </a:r>
            <a:endParaRPr lang="es-ES" sz="2000" dirty="0">
              <a:solidFill>
                <a:schemeClr val="tx1">
                  <a:lumMod val="95000"/>
                  <a:lumOff val="5000"/>
                </a:schemeClr>
              </a:solidFill>
            </a:endParaRPr>
          </a:p>
        </p:txBody>
      </p:sp>
      <p:sp>
        <p:nvSpPr>
          <p:cNvPr id="7" name="CuadroTexto 6"/>
          <p:cNvSpPr txBox="1"/>
          <p:nvPr/>
        </p:nvSpPr>
        <p:spPr>
          <a:xfrm>
            <a:off x="2598527" y="4762023"/>
            <a:ext cx="6007591" cy="1631216"/>
          </a:xfrm>
          <a:prstGeom prst="rect">
            <a:avLst/>
          </a:prstGeom>
          <a:noFill/>
        </p:spPr>
        <p:txBody>
          <a:bodyPr wrap="square" rtlCol="0">
            <a:spAutoFit/>
          </a:bodyPr>
          <a:lstStyle/>
          <a:p>
            <a:r>
              <a:rPr lang="es-VE" sz="2000" b="1" dirty="0" smtClean="0"/>
              <a:t>Es espiritualidad de encuentro con Dios en Jesús, animada por la fuerza del Espíritu Santo</a:t>
            </a:r>
            <a:r>
              <a:rPr lang="es-VE" sz="2000" dirty="0" smtClean="0"/>
              <a:t>, que nos mueve a vivir la </a:t>
            </a:r>
            <a:r>
              <a:rPr lang="es-VE" sz="2000" dirty="0"/>
              <a:t>vida </a:t>
            </a:r>
            <a:r>
              <a:rPr lang="es-VE" sz="2000" dirty="0" smtClean="0"/>
              <a:t>con coherencia y a integrar nuestra interioridad y exterioridad, para construir aquí y ahora un mundo más fraterno y humano para todos.</a:t>
            </a:r>
            <a:endParaRPr lang="es-ES" sz="2000" dirty="0">
              <a:solidFill>
                <a:schemeClr val="tx1">
                  <a:lumMod val="95000"/>
                  <a:lumOff val="5000"/>
                </a:schemeClr>
              </a:solidFill>
            </a:endParaRPr>
          </a:p>
        </p:txBody>
      </p:sp>
      <p:sp>
        <p:nvSpPr>
          <p:cNvPr id="8" name="CuadroTexto 7"/>
          <p:cNvSpPr txBox="1"/>
          <p:nvPr/>
        </p:nvSpPr>
        <p:spPr>
          <a:xfrm>
            <a:off x="371869" y="326783"/>
            <a:ext cx="8417859" cy="523220"/>
          </a:xfrm>
          <a:prstGeom prst="rect">
            <a:avLst/>
          </a:prstGeom>
          <a:noFill/>
        </p:spPr>
        <p:txBody>
          <a:bodyPr wrap="square" rtlCol="0">
            <a:spAutoFit/>
          </a:bodyPr>
          <a:lstStyle/>
          <a:p>
            <a:pPr algn="ctr"/>
            <a:r>
              <a:rPr lang="es-ES" sz="2800" b="1" dirty="0" smtClean="0">
                <a:solidFill>
                  <a:schemeClr val="accent1">
                    <a:lumMod val="50000"/>
                  </a:schemeClr>
                </a:solidFill>
              </a:rPr>
              <a:t>Nuestra religión la vivimos desde la espiritualidad</a:t>
            </a:r>
          </a:p>
        </p:txBody>
      </p:sp>
      <p:pic>
        <p:nvPicPr>
          <p:cNvPr id="1036" name="Picture 12" descr="Resultado de imagen para imagen espiritualidad cristi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558" y="2800259"/>
            <a:ext cx="2436137" cy="20787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interreligios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19" y="842767"/>
            <a:ext cx="2078740" cy="2078740"/>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497919" y="2958733"/>
            <a:ext cx="5976168" cy="1631216"/>
          </a:xfrm>
          <a:prstGeom prst="rect">
            <a:avLst/>
          </a:prstGeom>
          <a:noFill/>
        </p:spPr>
        <p:txBody>
          <a:bodyPr wrap="square" rtlCol="0">
            <a:spAutoFit/>
          </a:bodyPr>
          <a:lstStyle/>
          <a:p>
            <a:r>
              <a:rPr lang="es-VE" sz="2000" dirty="0" smtClean="0"/>
              <a:t>Quienes hacemos nuestra la </a:t>
            </a:r>
            <a:r>
              <a:rPr lang="es-VE" sz="2000" b="1" dirty="0" smtClean="0"/>
              <a:t>religión católica</a:t>
            </a:r>
            <a:r>
              <a:rPr lang="es-VE" sz="2000" dirty="0" smtClean="0"/>
              <a:t>, la vivimos desde una </a:t>
            </a:r>
            <a:r>
              <a:rPr lang="es-VE" sz="2000" b="1" dirty="0" smtClean="0"/>
              <a:t>espiritualidad iluminada por la experiencia de un Dios Amor, que se nos revela en Cristo </a:t>
            </a:r>
            <a:r>
              <a:rPr lang="es-VE" sz="2000" dirty="0" smtClean="0"/>
              <a:t>como “el camino, la verdad y la vida”. Es una espiritualidad </a:t>
            </a:r>
            <a:r>
              <a:rPr lang="es-VE" sz="2000" b="1" dirty="0" smtClean="0"/>
              <a:t>que crece en el seguimiento de las enseñanzas de Jesús</a:t>
            </a:r>
            <a:r>
              <a:rPr lang="es-VE" sz="2000" dirty="0" smtClean="0"/>
              <a:t>.  </a:t>
            </a:r>
            <a:endParaRPr lang="es-ES" sz="2000" dirty="0">
              <a:solidFill>
                <a:schemeClr val="tx1">
                  <a:lumMod val="95000"/>
                  <a:lumOff val="5000"/>
                </a:schemeClr>
              </a:solidFill>
            </a:endParaRPr>
          </a:p>
        </p:txBody>
      </p:sp>
      <p:pic>
        <p:nvPicPr>
          <p:cNvPr id="1038" name="Picture 14" descr="Resultado de imagen para espíritu santo + coraz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35" y="4674818"/>
            <a:ext cx="2025577" cy="171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17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67951" y="398664"/>
            <a:ext cx="8253320" cy="2462213"/>
          </a:xfrm>
          <a:prstGeom prst="rect">
            <a:avLst/>
          </a:prstGeom>
          <a:noFill/>
        </p:spPr>
        <p:txBody>
          <a:bodyPr wrap="square" rtlCol="0">
            <a:spAutoFit/>
          </a:bodyPr>
          <a:lstStyle/>
          <a:p>
            <a:pPr algn="ctr"/>
            <a:r>
              <a:rPr lang="es-ES" sz="2200" b="1" dirty="0" smtClean="0">
                <a:solidFill>
                  <a:schemeClr val="accent1">
                    <a:lumMod val="50000"/>
                  </a:schemeClr>
                </a:solidFill>
              </a:rPr>
              <a:t>Navegamos hacia el último recinto de la cueva</a:t>
            </a:r>
          </a:p>
          <a:p>
            <a:pPr algn="ctr">
              <a:spcBef>
                <a:spcPts val="1200"/>
              </a:spcBef>
            </a:pPr>
            <a:r>
              <a:rPr lang="es-ES" sz="2100" i="1" dirty="0" smtClean="0"/>
              <a:t>Seguimos en el botecito viendo luz que señala que vamos saliendo al exterior. </a:t>
            </a:r>
            <a:r>
              <a:rPr lang="es-ES" sz="2000" i="1" dirty="0" smtClean="0"/>
              <a:t>Van </a:t>
            </a:r>
            <a:r>
              <a:rPr lang="es-ES" sz="2000" i="1" dirty="0"/>
              <a:t>a </a:t>
            </a:r>
            <a:r>
              <a:rPr lang="es-ES" sz="2000" i="1" dirty="0" smtClean="0"/>
              <a:t>cerrar de nuevo los </a:t>
            </a:r>
            <a:r>
              <a:rPr lang="es-ES" sz="2000" i="1" dirty="0"/>
              <a:t>ojos cuando se les diga y </a:t>
            </a:r>
            <a:r>
              <a:rPr lang="es-ES" sz="2000" i="1" dirty="0" smtClean="0"/>
              <a:t>por unos instantes traten </a:t>
            </a:r>
            <a:r>
              <a:rPr lang="es-ES" sz="2000" i="1" dirty="0"/>
              <a:t>de </a:t>
            </a:r>
            <a:r>
              <a:rPr lang="es-ES" sz="2000" i="1" dirty="0" smtClean="0"/>
              <a:t>sentir que están dentro de este espacio, que van navegando muy lento, disfrutando de la majestuosidad de la naturaleza… de ese maravilloso regalo de Dios… </a:t>
            </a:r>
            <a:r>
              <a:rPr lang="es-ES" sz="2000" i="1" dirty="0"/>
              <a:t>Apliquen sus sentidos. Cierren sus ojos ahora e imaginen. Su profesor/a les dirá cuando abrirlos para </a:t>
            </a:r>
            <a:r>
              <a:rPr lang="es-ES" sz="2000" i="1" dirty="0" smtClean="0"/>
              <a:t>terminar el encuentro.</a:t>
            </a:r>
          </a:p>
        </p:txBody>
      </p:sp>
      <p:sp>
        <p:nvSpPr>
          <p:cNvPr id="10" name="AutoShape 12" descr="Resultado de imagen para en todo amar y serv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4100" name="Picture 4" descr="Resultado de imagen para cuevas + lago int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9376"/>
            <a:ext cx="9143999" cy="385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52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6859" y="496994"/>
            <a:ext cx="8283388" cy="6268383"/>
          </a:xfrm>
          <a:prstGeom prst="rect">
            <a:avLst/>
          </a:prstGeom>
          <a:noFill/>
        </p:spPr>
        <p:txBody>
          <a:bodyPr wrap="square" rtlCol="0">
            <a:spAutoFit/>
          </a:bodyPr>
          <a:lstStyle/>
          <a:p>
            <a:pPr indent="363538">
              <a:spcBef>
                <a:spcPts val="600"/>
              </a:spcBef>
              <a:spcAft>
                <a:spcPts val="100"/>
              </a:spcAft>
            </a:pPr>
            <a:r>
              <a:rPr lang="es-ES" i="1" spc="-20" dirty="0" smtClean="0"/>
              <a:t>Imaginen la escena donde se encuentran… Están solos en su barquito. No hay nadie más… ¿Se sienten solos en verdad?... Seguramente no… quien disfruta de su vida interior y vive desde su espiritualidad, nunca se siente solo…  </a:t>
            </a:r>
          </a:p>
          <a:p>
            <a:pPr indent="363538">
              <a:spcBef>
                <a:spcPts val="600"/>
              </a:spcBef>
              <a:spcAft>
                <a:spcPts val="100"/>
              </a:spcAft>
            </a:pPr>
            <a:r>
              <a:rPr lang="es-ES" i="1" spc="-20" dirty="0" smtClean="0"/>
              <a:t>Y menos cuando se vive desde la espiritualidad cristiana… Dios está allí…. ¿recuerdan la canción?... Tan cierto como el aire que respiro… cantemos en silencio un poquito… </a:t>
            </a:r>
          </a:p>
          <a:p>
            <a:pPr indent="363538">
              <a:spcBef>
                <a:spcPts val="600"/>
              </a:spcBef>
              <a:spcAft>
                <a:spcPts val="100"/>
              </a:spcAft>
            </a:pPr>
            <a:r>
              <a:rPr lang="es-ES" i="1" spc="-20" dirty="0" smtClean="0"/>
              <a:t>Dios están en todo ese esplendor y también dentro de ti… El Dios que mueve a amar… ¿recuerdan esa frase ignaciana “buscar y hallar a Dios en todas las cosas”?   Y esta otra ¿”en todo amar y servir”?...  ¿Ven alguna relación entre ellas?... Piensen… sientan...</a:t>
            </a:r>
          </a:p>
          <a:p>
            <a:pPr indent="363538">
              <a:spcBef>
                <a:spcPts val="600"/>
              </a:spcBef>
              <a:spcAft>
                <a:spcPts val="100"/>
              </a:spcAft>
            </a:pPr>
            <a:r>
              <a:rPr lang="es-ES" i="1" spc="-20" dirty="0" smtClean="0"/>
              <a:t>Es el Dios Amor que se nos reveló en Jesús… que vivió entre nosotros y sigue estando con nosotros… iluminándonos el camino de la verdad y la vida… ¿Cómo sientes a Jesús?... ¿Te acompaña en el bote?... De lo que conoces de </a:t>
            </a:r>
            <a:r>
              <a:rPr lang="es-ES" i="1" spc="-20" dirty="0" smtClean="0"/>
              <a:t>Él</a:t>
            </a:r>
            <a:r>
              <a:rPr lang="es-ES" i="1" spc="-20" dirty="0" smtClean="0"/>
              <a:t>, ¿qué crees te diría en estos momentos?, ¿qué palabras </a:t>
            </a:r>
            <a:r>
              <a:rPr lang="es-ES" i="1" spc="-20" dirty="0" smtClean="0"/>
              <a:t>tendría Jesús para </a:t>
            </a:r>
            <a:r>
              <a:rPr lang="es-ES" i="1" spc="-20" dirty="0" smtClean="0"/>
              <a:t>ti?... Imagina que tomas el teléfono y aparecen allí dos mensajes de </a:t>
            </a:r>
            <a:r>
              <a:rPr lang="es-ES" i="1" spc="-20" dirty="0" err="1" smtClean="0"/>
              <a:t>whatsapp</a:t>
            </a:r>
            <a:r>
              <a:rPr lang="es-ES" i="1" spc="-20" dirty="0" smtClean="0"/>
              <a:t> escritos por Jesús… léelos… </a:t>
            </a:r>
            <a:r>
              <a:rPr lang="es-ES" i="1" spc="-20" dirty="0" smtClean="0"/>
              <a:t>Haz </a:t>
            </a:r>
            <a:r>
              <a:rPr lang="es-ES" i="1" spc="-20" dirty="0" smtClean="0"/>
              <a:t>el esfuerzo de imaginar qué palabras </a:t>
            </a:r>
            <a:r>
              <a:rPr lang="es-ES" i="1" spc="-20" dirty="0" smtClean="0"/>
              <a:t>te diría ese </a:t>
            </a:r>
            <a:r>
              <a:rPr lang="es-ES" i="1" spc="-20" dirty="0" smtClean="0"/>
              <a:t>Jesús amigo ante los problemas que tienes, lo que sientes y vives hoy…  </a:t>
            </a:r>
          </a:p>
          <a:p>
            <a:pPr indent="363538">
              <a:spcBef>
                <a:spcPts val="600"/>
              </a:spcBef>
              <a:spcAft>
                <a:spcPts val="100"/>
              </a:spcAft>
            </a:pPr>
            <a:r>
              <a:rPr lang="es-ES" i="1" spc="-20" dirty="0" smtClean="0"/>
              <a:t> También Dios está en ti con la fuerza de su Espíritu… </a:t>
            </a:r>
            <a:r>
              <a:rPr lang="es-ES" i="1" spc="-20" dirty="0" smtClean="0"/>
              <a:t>Espíritu Santo </a:t>
            </a:r>
            <a:r>
              <a:rPr lang="es-ES" i="1" spc="-20" dirty="0" smtClean="0"/>
              <a:t>que renueva, que sana por dentro, que da fuerzas… y como se desprende de las Sagradas Escrituras, nos comunica los frutos preciosos del amor… la alegría… la paz… Imaginen cómo se sienten envueltos por ese manto de amor… alegría… paz… Traten de percibir ese estado en su cuerpo…. Y en su espíritu…. No hay prisas…  Con estos sentimientos, ahora se toman el último </a:t>
            </a:r>
            <a:r>
              <a:rPr lang="es-ES" i="1" spc="-20" dirty="0" err="1" smtClean="0"/>
              <a:t>selfie</a:t>
            </a:r>
            <a:r>
              <a:rPr lang="es-ES" i="1" spc="-20" dirty="0" smtClean="0"/>
              <a:t> imaginario… y abran sus ojos para terminar el encuentro</a:t>
            </a:r>
          </a:p>
        </p:txBody>
      </p:sp>
    </p:spTree>
    <p:extLst>
      <p:ext uri="{BB962C8B-B14F-4D97-AF65-F5344CB8AC3E}">
        <p14:creationId xmlns:p14="http://schemas.microsoft.com/office/powerpoint/2010/main" val="2210203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5834" y="444306"/>
            <a:ext cx="8552329" cy="1938992"/>
          </a:xfrm>
          <a:prstGeom prst="rect">
            <a:avLst/>
          </a:prstGeom>
          <a:noFill/>
        </p:spPr>
        <p:txBody>
          <a:bodyPr wrap="square" rtlCol="0">
            <a:spAutoFit/>
          </a:bodyPr>
          <a:lstStyle/>
          <a:p>
            <a:pPr algn="ctr">
              <a:spcBef>
                <a:spcPts val="600"/>
              </a:spcBef>
              <a:spcAft>
                <a:spcPts val="600"/>
              </a:spcAft>
            </a:pPr>
            <a:r>
              <a:rPr lang="es-ES" sz="2000" b="1" dirty="0" smtClean="0"/>
              <a:t>Salimos de la cueva y terminamos este viaje al encuentro de nuestro interior.</a:t>
            </a:r>
          </a:p>
          <a:p>
            <a:pPr algn="ctr">
              <a:spcBef>
                <a:spcPts val="600"/>
              </a:spcBef>
              <a:spcAft>
                <a:spcPts val="600"/>
              </a:spcAft>
            </a:pPr>
            <a:r>
              <a:rPr lang="es-ES" sz="2000" b="1" dirty="0" smtClean="0">
                <a:solidFill>
                  <a:schemeClr val="tx2">
                    <a:lumMod val="50000"/>
                  </a:schemeClr>
                </a:solidFill>
              </a:rPr>
              <a:t>Se nos presenta un horizonte de vida. Está en cada uno trazar el rumbo que toma el botecito en el que navegamos. Con nuestra interioridad a cielo abierto, para seguirla explorando, para crecer desde allí, para vivirla y desde allí vivir…</a:t>
            </a:r>
            <a:endParaRPr lang="es-ES" sz="2000" b="1" dirty="0" smtClean="0"/>
          </a:p>
          <a:p>
            <a:pPr algn="ctr">
              <a:spcBef>
                <a:spcPts val="600"/>
              </a:spcBef>
              <a:spcAft>
                <a:spcPts val="600"/>
              </a:spcAft>
            </a:pPr>
            <a:r>
              <a:rPr lang="es-ES" sz="2000" b="1" dirty="0" smtClean="0">
                <a:solidFill>
                  <a:srgbClr val="C00000"/>
                </a:solidFill>
              </a:rPr>
              <a:t>Compartamos en la clase las experiencias de esta última etapa de nuestro viaje</a:t>
            </a:r>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9419"/>
            <a:ext cx="9143999" cy="417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8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52283" y="685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3" name="Imagen 12"/>
          <p:cNvPicPr>
            <a:picLocks noChangeAspect="1"/>
          </p:cNvPicPr>
          <p:nvPr/>
        </p:nvPicPr>
        <p:blipFill rotWithShape="1">
          <a:blip r:embed="rId2"/>
          <a:srcRect l="24369" t="28493" r="39252" b="9742"/>
          <a:stretch/>
        </p:blipFill>
        <p:spPr>
          <a:xfrm>
            <a:off x="1616209" y="578223"/>
            <a:ext cx="6102403" cy="5825021"/>
          </a:xfrm>
          <a:prstGeom prst="rect">
            <a:avLst/>
          </a:prstGeom>
        </p:spPr>
      </p:pic>
    </p:spTree>
    <p:extLst>
      <p:ext uri="{BB962C8B-B14F-4D97-AF65-F5344CB8AC3E}">
        <p14:creationId xmlns:p14="http://schemas.microsoft.com/office/powerpoint/2010/main" val="271610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Resultado de imagen para cuevas del guách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24" y="1575900"/>
            <a:ext cx="8097635" cy="49593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43429" y="539045"/>
            <a:ext cx="8567224" cy="954107"/>
          </a:xfrm>
          <a:prstGeom prst="rect">
            <a:avLst/>
          </a:prstGeom>
          <a:noFill/>
        </p:spPr>
        <p:txBody>
          <a:bodyPr wrap="square" rtlCol="0">
            <a:spAutoFit/>
          </a:bodyPr>
          <a:lstStyle/>
          <a:p>
            <a:pPr algn="ctr"/>
            <a:r>
              <a:rPr lang="es-ES" sz="2800" b="1" dirty="0" smtClean="0">
                <a:solidFill>
                  <a:schemeClr val="accent1">
                    <a:lumMod val="50000"/>
                  </a:schemeClr>
                </a:solidFill>
              </a:rPr>
              <a:t>LAS CUEVAS QUE YA VISITAMOS</a:t>
            </a:r>
          </a:p>
          <a:p>
            <a:pPr algn="ctr"/>
            <a:r>
              <a:rPr lang="es-ES" sz="2800" b="1" i="1" dirty="0" smtClean="0">
                <a:solidFill>
                  <a:schemeClr val="accent1">
                    <a:lumMod val="50000"/>
                  </a:schemeClr>
                </a:solidFill>
              </a:rPr>
              <a:t>Repasemos</a:t>
            </a:r>
            <a:endParaRPr lang="es-ES" sz="2800" b="1" i="1" dirty="0"/>
          </a:p>
        </p:txBody>
      </p:sp>
    </p:spTree>
    <p:extLst>
      <p:ext uri="{BB962C8B-B14F-4D97-AF65-F5344CB8AC3E}">
        <p14:creationId xmlns:p14="http://schemas.microsoft.com/office/powerpoint/2010/main" val="2188569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948516" y="835737"/>
            <a:ext cx="3525353" cy="2062103"/>
          </a:xfrm>
          <a:prstGeom prst="rect">
            <a:avLst/>
          </a:prstGeom>
          <a:noFill/>
        </p:spPr>
        <p:txBody>
          <a:bodyPr wrap="square" rtlCol="0">
            <a:spAutoFit/>
          </a:bodyPr>
          <a:lstStyle/>
          <a:p>
            <a:pPr algn="ctr"/>
            <a:r>
              <a:rPr lang="es-ES" sz="2000" b="1" dirty="0" smtClean="0">
                <a:solidFill>
                  <a:srgbClr val="C00000"/>
                </a:solidFill>
              </a:rPr>
              <a:t>Exploramos el </a:t>
            </a:r>
            <a:r>
              <a:rPr lang="es-ES" sz="2400" b="1" dirty="0" smtClean="0">
                <a:solidFill>
                  <a:srgbClr val="C00000"/>
                </a:solidFill>
              </a:rPr>
              <a:t>plano psicológico, </a:t>
            </a:r>
            <a:r>
              <a:rPr lang="es-ES" sz="2000" b="1" dirty="0" smtClean="0">
                <a:solidFill>
                  <a:schemeClr val="accent1">
                    <a:lumMod val="50000"/>
                  </a:schemeClr>
                </a:solidFill>
              </a:rPr>
              <a:t>donde están sus talentos, emociones y sentimientos, deseos… también  sus debilidades, carencias y heridas.  </a:t>
            </a:r>
            <a:endParaRPr lang="es-ES" sz="2000" b="1" i="1" dirty="0">
              <a:solidFill>
                <a:schemeClr val="accent1">
                  <a:lumMod val="50000"/>
                </a:schemeClr>
              </a:solidFill>
            </a:endParaRPr>
          </a:p>
        </p:txBody>
      </p:sp>
      <p:pic>
        <p:nvPicPr>
          <p:cNvPr id="6" name="Picture 2" descr="Resultado de imagen para imagenes cue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58" y="530485"/>
            <a:ext cx="4009394" cy="2672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imagenes cue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552" y="3203094"/>
            <a:ext cx="3915317" cy="255494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49158" y="3902963"/>
            <a:ext cx="3751728" cy="1692771"/>
          </a:xfrm>
          <a:prstGeom prst="rect">
            <a:avLst/>
          </a:prstGeom>
          <a:noFill/>
        </p:spPr>
        <p:txBody>
          <a:bodyPr wrap="square" rtlCol="0">
            <a:spAutoFit/>
          </a:bodyPr>
          <a:lstStyle/>
          <a:p>
            <a:pPr algn="ctr"/>
            <a:r>
              <a:rPr lang="es-ES" sz="2000" b="1" dirty="0">
                <a:solidFill>
                  <a:srgbClr val="C00000"/>
                </a:solidFill>
              </a:rPr>
              <a:t>E</a:t>
            </a:r>
            <a:r>
              <a:rPr lang="es-ES" sz="2000" b="1" dirty="0" smtClean="0">
                <a:solidFill>
                  <a:srgbClr val="C00000"/>
                </a:solidFill>
              </a:rPr>
              <a:t>l </a:t>
            </a:r>
            <a:r>
              <a:rPr lang="es-ES" sz="2400" b="1" dirty="0" smtClean="0">
                <a:solidFill>
                  <a:srgbClr val="C00000"/>
                </a:solidFill>
              </a:rPr>
              <a:t>plano metafísico </a:t>
            </a:r>
            <a:r>
              <a:rPr lang="es-ES" sz="2000" b="1" dirty="0" smtClean="0">
                <a:solidFill>
                  <a:srgbClr val="C00000"/>
                </a:solidFill>
              </a:rPr>
              <a:t>del </a:t>
            </a:r>
            <a:r>
              <a:rPr lang="es-ES" sz="2000" b="1" dirty="0">
                <a:solidFill>
                  <a:srgbClr val="C00000"/>
                </a:solidFill>
              </a:rPr>
              <a:t>sentido de la vida </a:t>
            </a:r>
            <a:r>
              <a:rPr lang="es-ES" sz="2000" b="1" dirty="0">
                <a:solidFill>
                  <a:schemeClr val="accent1">
                    <a:lumMod val="50000"/>
                  </a:schemeClr>
                </a:solidFill>
              </a:rPr>
              <a:t>que nos impulsa </a:t>
            </a:r>
            <a:r>
              <a:rPr lang="es-ES" sz="2000" b="1" dirty="0" smtClean="0">
                <a:solidFill>
                  <a:schemeClr val="accent1">
                    <a:lumMod val="50000"/>
                  </a:schemeClr>
                </a:solidFill>
              </a:rPr>
              <a:t>a descubrir el sentido de nuestras existencias y la vocación personal.  </a:t>
            </a:r>
            <a:endParaRPr lang="es-ES" b="1" i="1" dirty="0">
              <a:solidFill>
                <a:schemeClr val="accent1">
                  <a:lumMod val="50000"/>
                </a:schemeClr>
              </a:solidFill>
            </a:endParaRPr>
          </a:p>
        </p:txBody>
      </p:sp>
    </p:spTree>
    <p:extLst>
      <p:ext uri="{BB962C8B-B14F-4D97-AF65-F5344CB8AC3E}">
        <p14:creationId xmlns:p14="http://schemas.microsoft.com/office/powerpoint/2010/main" val="1194891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10625" y="1290920"/>
            <a:ext cx="3994140" cy="1384995"/>
          </a:xfrm>
          <a:prstGeom prst="rect">
            <a:avLst/>
          </a:prstGeom>
          <a:noFill/>
        </p:spPr>
        <p:txBody>
          <a:bodyPr wrap="square" rtlCol="0">
            <a:spAutoFit/>
          </a:bodyPr>
          <a:lstStyle/>
          <a:p>
            <a:pPr algn="ctr"/>
            <a:r>
              <a:rPr lang="es-ES" sz="2000" b="1" dirty="0" smtClean="0">
                <a:solidFill>
                  <a:srgbClr val="C00000"/>
                </a:solidFill>
              </a:rPr>
              <a:t>El</a:t>
            </a:r>
            <a:r>
              <a:rPr lang="es-ES" sz="2100" b="1" dirty="0" smtClean="0">
                <a:solidFill>
                  <a:srgbClr val="C00000"/>
                </a:solidFill>
              </a:rPr>
              <a:t> </a:t>
            </a:r>
            <a:r>
              <a:rPr lang="es-ES" sz="2400" b="1" dirty="0" smtClean="0">
                <a:solidFill>
                  <a:srgbClr val="C00000"/>
                </a:solidFill>
              </a:rPr>
              <a:t>plano moral o ético: </a:t>
            </a:r>
            <a:r>
              <a:rPr lang="es-ES" sz="2000" b="1" dirty="0" smtClean="0">
                <a:solidFill>
                  <a:schemeClr val="accent1">
                    <a:lumMod val="50000"/>
                  </a:schemeClr>
                </a:solidFill>
              </a:rPr>
              <a:t>la conciencia que nos mueve a discernir el bien del mal y actuar conforme a valores.  </a:t>
            </a:r>
            <a:endParaRPr lang="es-ES" sz="2000" b="1" i="1" dirty="0">
              <a:solidFill>
                <a:schemeClr val="accent1">
                  <a:lumMod val="50000"/>
                </a:schemeClr>
              </a:solidFill>
            </a:endParaRPr>
          </a:p>
        </p:txBody>
      </p:sp>
      <p:pic>
        <p:nvPicPr>
          <p:cNvPr id="6" name="Picture 6" descr="Resultado de imagen para cuevas del guách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765" y="853937"/>
            <a:ext cx="4060287" cy="2601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imagenes cue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25" y="3455894"/>
            <a:ext cx="3994140" cy="256161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706471" y="4044462"/>
            <a:ext cx="4007550" cy="1754326"/>
          </a:xfrm>
          <a:prstGeom prst="rect">
            <a:avLst/>
          </a:prstGeom>
          <a:noFill/>
        </p:spPr>
        <p:txBody>
          <a:bodyPr wrap="square" rtlCol="0">
            <a:spAutoFit/>
          </a:bodyPr>
          <a:lstStyle/>
          <a:p>
            <a:pPr algn="ctr"/>
            <a:r>
              <a:rPr lang="es-ES" sz="2000" b="1" dirty="0" smtClean="0">
                <a:solidFill>
                  <a:srgbClr val="C00000"/>
                </a:solidFill>
              </a:rPr>
              <a:t>El </a:t>
            </a:r>
            <a:r>
              <a:rPr lang="es-ES" sz="2400" b="1" dirty="0" smtClean="0">
                <a:solidFill>
                  <a:srgbClr val="C00000"/>
                </a:solidFill>
              </a:rPr>
              <a:t>plano estético </a:t>
            </a:r>
            <a:r>
              <a:rPr lang="es-ES" sz="2000" b="1" dirty="0" smtClean="0">
                <a:solidFill>
                  <a:schemeClr val="accent1">
                    <a:lumMod val="50000"/>
                  </a:schemeClr>
                </a:solidFill>
              </a:rPr>
              <a:t>que nos lleva a disfrutar y a crear lo bello en el mundo en sus variadas manifestaciones, en las cosas y en las personas.</a:t>
            </a:r>
            <a:endParaRPr lang="es-ES" b="1" i="1" dirty="0">
              <a:solidFill>
                <a:schemeClr val="accent1">
                  <a:lumMod val="50000"/>
                </a:schemeClr>
              </a:solidFill>
            </a:endParaRPr>
          </a:p>
        </p:txBody>
      </p:sp>
    </p:spTree>
    <p:extLst>
      <p:ext uri="{BB962C8B-B14F-4D97-AF65-F5344CB8AC3E}">
        <p14:creationId xmlns:p14="http://schemas.microsoft.com/office/powerpoint/2010/main" val="952177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49158" y="220161"/>
            <a:ext cx="8567224" cy="400110"/>
          </a:xfrm>
          <a:prstGeom prst="rect">
            <a:avLst/>
          </a:prstGeom>
          <a:noFill/>
        </p:spPr>
        <p:txBody>
          <a:bodyPr wrap="square" rtlCol="0">
            <a:spAutoFit/>
          </a:bodyPr>
          <a:lstStyle/>
          <a:p>
            <a:pPr algn="ctr"/>
            <a:r>
              <a:rPr lang="es-ES" sz="2000" b="1" i="1" dirty="0" smtClean="0"/>
              <a:t>. </a:t>
            </a:r>
            <a:r>
              <a:rPr lang="es-ES" sz="2000" b="1" i="1" dirty="0" smtClean="0">
                <a:solidFill>
                  <a:schemeClr val="accent1">
                    <a:lumMod val="50000"/>
                  </a:schemeClr>
                </a:solidFill>
              </a:rPr>
              <a:t> </a:t>
            </a:r>
            <a:endParaRPr lang="es-ES" sz="2000" b="1" i="1" dirty="0">
              <a:solidFill>
                <a:schemeClr val="accent1">
                  <a:lumMod val="50000"/>
                </a:schemeClr>
              </a:solidFill>
            </a:endParaRPr>
          </a:p>
        </p:txBody>
      </p:sp>
      <p:sp>
        <p:nvSpPr>
          <p:cNvPr id="5" name="CuadroTexto 4"/>
          <p:cNvSpPr txBox="1"/>
          <p:nvPr/>
        </p:nvSpPr>
        <p:spPr>
          <a:xfrm>
            <a:off x="4516041" y="1563694"/>
            <a:ext cx="4264889" cy="1431161"/>
          </a:xfrm>
          <a:prstGeom prst="rect">
            <a:avLst/>
          </a:prstGeom>
          <a:noFill/>
        </p:spPr>
        <p:txBody>
          <a:bodyPr wrap="square" rtlCol="0">
            <a:spAutoFit/>
          </a:bodyPr>
          <a:lstStyle/>
          <a:p>
            <a:pPr algn="ctr"/>
            <a:r>
              <a:rPr lang="es-ES" sz="2000" b="1" dirty="0" smtClean="0">
                <a:solidFill>
                  <a:srgbClr val="C00000"/>
                </a:solidFill>
              </a:rPr>
              <a:t>El </a:t>
            </a:r>
            <a:r>
              <a:rPr lang="es-ES" sz="2400" b="1" dirty="0" smtClean="0">
                <a:solidFill>
                  <a:srgbClr val="C00000"/>
                </a:solidFill>
              </a:rPr>
              <a:t>plano contemplativo</a:t>
            </a:r>
            <a:r>
              <a:rPr lang="es-ES" sz="2400" b="1" dirty="0">
                <a:solidFill>
                  <a:schemeClr val="accent1">
                    <a:lumMod val="50000"/>
                  </a:schemeClr>
                </a:solidFill>
              </a:rPr>
              <a:t> </a:t>
            </a:r>
            <a:r>
              <a:rPr lang="es-ES" sz="2000" b="1" dirty="0" smtClean="0">
                <a:solidFill>
                  <a:schemeClr val="accent1">
                    <a:lumMod val="50000"/>
                  </a:schemeClr>
                </a:solidFill>
              </a:rPr>
              <a:t>que nos facilita “mirar bien” la realidad que nos rodea y situarnos en el mundo para actuar sobre él y transformarlo</a:t>
            </a:r>
            <a:r>
              <a:rPr lang="es-ES" sz="2100" b="1" dirty="0" smtClean="0">
                <a:solidFill>
                  <a:schemeClr val="accent1">
                    <a:lumMod val="50000"/>
                  </a:schemeClr>
                </a:solidFill>
              </a:rPr>
              <a:t>.</a:t>
            </a:r>
            <a:endParaRPr lang="es-ES" sz="2000" b="1" i="1" dirty="0">
              <a:solidFill>
                <a:schemeClr val="accent1">
                  <a:lumMod val="50000"/>
                </a:schemeClr>
              </a:solidFill>
            </a:endParaRPr>
          </a:p>
        </p:txBody>
      </p:sp>
      <p:pic>
        <p:nvPicPr>
          <p:cNvPr id="6" name="Picture 18"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49157" y="968187"/>
            <a:ext cx="3927813" cy="26791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Resultado de imagen para lago dentro de cue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476970" y="3647299"/>
            <a:ext cx="4111164" cy="264907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72828" y="3938280"/>
            <a:ext cx="3903338" cy="2169825"/>
          </a:xfrm>
          <a:prstGeom prst="rect">
            <a:avLst/>
          </a:prstGeom>
          <a:noFill/>
        </p:spPr>
        <p:txBody>
          <a:bodyPr wrap="square" rtlCol="0">
            <a:spAutoFit/>
          </a:bodyPr>
          <a:lstStyle/>
          <a:p>
            <a:pPr algn="ctr"/>
            <a:r>
              <a:rPr lang="es-ES" sz="2000" b="1" dirty="0" smtClean="0">
                <a:solidFill>
                  <a:srgbClr val="C00000"/>
                </a:solidFill>
              </a:rPr>
              <a:t>El </a:t>
            </a:r>
            <a:r>
              <a:rPr lang="es-ES" sz="2400" b="1" dirty="0" smtClean="0">
                <a:solidFill>
                  <a:srgbClr val="C00000"/>
                </a:solidFill>
              </a:rPr>
              <a:t>plano espiritual/religioso </a:t>
            </a:r>
            <a:r>
              <a:rPr lang="es-ES" sz="2000" b="1" dirty="0" smtClean="0">
                <a:solidFill>
                  <a:schemeClr val="accent1">
                    <a:lumMod val="50000"/>
                  </a:schemeClr>
                </a:solidFill>
              </a:rPr>
              <a:t>que nos lleva al descubrimiento de lo trascendente.</a:t>
            </a:r>
          </a:p>
          <a:p>
            <a:pPr algn="ctr"/>
            <a:r>
              <a:rPr lang="es-ES" sz="2100" b="1" dirty="0" smtClean="0">
                <a:solidFill>
                  <a:srgbClr val="C00000"/>
                </a:solidFill>
              </a:rPr>
              <a:t> </a:t>
            </a:r>
          </a:p>
          <a:p>
            <a:pPr algn="ctr"/>
            <a:r>
              <a:rPr lang="es-ES" sz="2400" b="1" dirty="0" smtClean="0">
                <a:solidFill>
                  <a:schemeClr val="accent1">
                    <a:lumMod val="50000"/>
                  </a:schemeClr>
                </a:solidFill>
              </a:rPr>
              <a:t>¡Hoy nos detendremos aquí un rato más largo!</a:t>
            </a:r>
            <a:endParaRPr lang="es-ES" sz="2400" b="1" i="1" dirty="0">
              <a:solidFill>
                <a:schemeClr val="accent1">
                  <a:lumMod val="50000"/>
                </a:schemeClr>
              </a:solidFill>
            </a:endParaRPr>
          </a:p>
        </p:txBody>
      </p:sp>
    </p:spTree>
    <p:extLst>
      <p:ext uri="{BB962C8B-B14F-4D97-AF65-F5344CB8AC3E}">
        <p14:creationId xmlns:p14="http://schemas.microsoft.com/office/powerpoint/2010/main" val="303848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99253" y="1695229"/>
            <a:ext cx="3186328" cy="63150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2400" b="1" dirty="0" smtClean="0">
                <a:solidFill>
                  <a:schemeClr val="accent1">
                    <a:lumMod val="50000"/>
                  </a:schemeClr>
                </a:solidFill>
              </a:rPr>
              <a:t>ESPIRITUALIDAD</a:t>
            </a:r>
            <a:endParaRPr lang="es-ES" sz="2400" b="1" dirty="0">
              <a:solidFill>
                <a:schemeClr val="accent1">
                  <a:lumMod val="50000"/>
                </a:schemeClr>
              </a:solidFill>
            </a:endParaRPr>
          </a:p>
        </p:txBody>
      </p:sp>
      <p:sp>
        <p:nvSpPr>
          <p:cNvPr id="5" name="Rectángulo redondeado 4"/>
          <p:cNvSpPr/>
          <p:nvPr/>
        </p:nvSpPr>
        <p:spPr>
          <a:xfrm>
            <a:off x="799253" y="2877482"/>
            <a:ext cx="3186327" cy="6001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s-ES" sz="2400" b="1" dirty="0" smtClean="0">
                <a:solidFill>
                  <a:schemeClr val="bg1"/>
                </a:solidFill>
              </a:rPr>
              <a:t>RELIGIÓN</a:t>
            </a:r>
            <a:endParaRPr lang="es-ES" sz="2400" b="1" dirty="0">
              <a:solidFill>
                <a:schemeClr val="bg1"/>
              </a:solidFill>
            </a:endParaRPr>
          </a:p>
        </p:txBody>
      </p:sp>
      <p:sp>
        <p:nvSpPr>
          <p:cNvPr id="6" name="Flecha arriba y abajo 5"/>
          <p:cNvSpPr/>
          <p:nvPr/>
        </p:nvSpPr>
        <p:spPr>
          <a:xfrm>
            <a:off x="2261330" y="2328811"/>
            <a:ext cx="307057" cy="548669"/>
          </a:xfrm>
          <a:prstGeom prst="up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S" sz="1350"/>
          </a:p>
        </p:txBody>
      </p:sp>
      <p:sp>
        <p:nvSpPr>
          <p:cNvPr id="8" name="CuadroTexto 7"/>
          <p:cNvSpPr txBox="1"/>
          <p:nvPr/>
        </p:nvSpPr>
        <p:spPr>
          <a:xfrm>
            <a:off x="4285549" y="1756619"/>
            <a:ext cx="4454338" cy="461665"/>
          </a:xfrm>
          <a:prstGeom prst="rect">
            <a:avLst/>
          </a:prstGeom>
          <a:noFill/>
        </p:spPr>
        <p:txBody>
          <a:bodyPr wrap="square" rtlCol="0">
            <a:spAutoFit/>
          </a:bodyPr>
          <a:lstStyle/>
          <a:p>
            <a:pPr algn="ctr"/>
            <a:r>
              <a:rPr lang="es-ES" sz="2400" b="1" dirty="0" smtClean="0">
                <a:solidFill>
                  <a:schemeClr val="accent1">
                    <a:lumMod val="50000"/>
                  </a:schemeClr>
                </a:solidFill>
              </a:rPr>
              <a:t>¿Qué es la espiritualidad? </a:t>
            </a:r>
          </a:p>
        </p:txBody>
      </p:sp>
      <p:sp>
        <p:nvSpPr>
          <p:cNvPr id="11" name="CuadroTexto 10"/>
          <p:cNvSpPr txBox="1"/>
          <p:nvPr/>
        </p:nvSpPr>
        <p:spPr>
          <a:xfrm>
            <a:off x="4174611" y="2453890"/>
            <a:ext cx="4676214" cy="461665"/>
          </a:xfrm>
          <a:prstGeom prst="rect">
            <a:avLst/>
          </a:prstGeom>
          <a:noFill/>
        </p:spPr>
        <p:txBody>
          <a:bodyPr wrap="square" rtlCol="0">
            <a:spAutoFit/>
          </a:bodyPr>
          <a:lstStyle/>
          <a:p>
            <a:pPr algn="ctr"/>
            <a:r>
              <a:rPr lang="es-ES" sz="2400" b="1" dirty="0" smtClean="0"/>
              <a:t>¿Qué es la religión?</a:t>
            </a:r>
          </a:p>
        </p:txBody>
      </p:sp>
      <p:sp>
        <p:nvSpPr>
          <p:cNvPr id="12" name="CuadroTexto 11"/>
          <p:cNvSpPr txBox="1"/>
          <p:nvPr/>
        </p:nvSpPr>
        <p:spPr>
          <a:xfrm>
            <a:off x="4445233" y="3104295"/>
            <a:ext cx="4134970" cy="1200329"/>
          </a:xfrm>
          <a:prstGeom prst="rect">
            <a:avLst/>
          </a:prstGeom>
          <a:noFill/>
        </p:spPr>
        <p:txBody>
          <a:bodyPr wrap="square" rtlCol="0">
            <a:spAutoFit/>
          </a:bodyPr>
          <a:lstStyle/>
          <a:p>
            <a:pPr algn="ctr"/>
            <a:r>
              <a:rPr lang="es-ES" sz="2400" b="1" dirty="0" smtClean="0">
                <a:solidFill>
                  <a:schemeClr val="accent1">
                    <a:lumMod val="50000"/>
                  </a:schemeClr>
                </a:solidFill>
              </a:rPr>
              <a:t>¿Se puede ser persona espiritual y no ser religiosa?</a:t>
            </a:r>
          </a:p>
          <a:p>
            <a:pPr algn="ctr"/>
            <a:r>
              <a:rPr lang="es-ES" sz="2400" b="1" dirty="0" smtClean="0">
                <a:solidFill>
                  <a:schemeClr val="accent1">
                    <a:lumMod val="50000"/>
                  </a:schemeClr>
                </a:solidFill>
              </a:rPr>
              <a:t>¿Y viceversa?</a:t>
            </a:r>
          </a:p>
        </p:txBody>
      </p:sp>
      <p:pic>
        <p:nvPicPr>
          <p:cNvPr id="1032" name="Picture 8" descr="Resultado de imagen para DIALOGO INTERRELIGIOS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54" y="3919134"/>
            <a:ext cx="3186327" cy="197131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510988" y="252853"/>
            <a:ext cx="8095130" cy="861774"/>
          </a:xfrm>
          <a:prstGeom prst="rect">
            <a:avLst/>
          </a:prstGeom>
          <a:noFill/>
        </p:spPr>
        <p:txBody>
          <a:bodyPr wrap="square" rtlCol="0">
            <a:spAutoFit/>
          </a:bodyPr>
          <a:lstStyle/>
          <a:p>
            <a:pPr algn="ctr"/>
            <a:r>
              <a:rPr lang="es-ES" sz="2800" b="1" dirty="0" smtClean="0">
                <a:solidFill>
                  <a:schemeClr val="accent1">
                    <a:lumMod val="50000"/>
                  </a:schemeClr>
                </a:solidFill>
              </a:rPr>
              <a:t>Nos preparamos para explorar esta cueva</a:t>
            </a:r>
          </a:p>
          <a:p>
            <a:pPr algn="ctr"/>
            <a:r>
              <a:rPr lang="es-ES" sz="2200" b="1" dirty="0" smtClean="0"/>
              <a:t>Algunas preguntas para compartir lo que sabemos</a:t>
            </a:r>
            <a:endParaRPr lang="es-ES" sz="2200" b="1" dirty="0"/>
          </a:p>
        </p:txBody>
      </p:sp>
      <p:sp>
        <p:nvSpPr>
          <p:cNvPr id="16" name="CuadroTexto 15"/>
          <p:cNvSpPr txBox="1"/>
          <p:nvPr/>
        </p:nvSpPr>
        <p:spPr>
          <a:xfrm>
            <a:off x="4174611" y="4578820"/>
            <a:ext cx="4676214" cy="1200329"/>
          </a:xfrm>
          <a:prstGeom prst="rect">
            <a:avLst/>
          </a:prstGeom>
          <a:noFill/>
        </p:spPr>
        <p:txBody>
          <a:bodyPr wrap="square" rtlCol="0">
            <a:spAutoFit/>
          </a:bodyPr>
          <a:lstStyle/>
          <a:p>
            <a:pPr algn="ctr"/>
            <a:r>
              <a:rPr lang="es-ES" sz="2400" b="1" dirty="0" smtClean="0"/>
              <a:t>¿Qué hay de común en las personas de la imagen?</a:t>
            </a:r>
          </a:p>
          <a:p>
            <a:pPr algn="ctr"/>
            <a:r>
              <a:rPr lang="es-ES" sz="2400" b="1" dirty="0" smtClean="0"/>
              <a:t>¿Y de diferente?  </a:t>
            </a:r>
          </a:p>
        </p:txBody>
      </p:sp>
    </p:spTree>
    <p:extLst>
      <p:ext uri="{BB962C8B-B14F-4D97-AF65-F5344CB8AC3E}">
        <p14:creationId xmlns:p14="http://schemas.microsoft.com/office/powerpoint/2010/main" val="3815362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58509" y="890307"/>
            <a:ext cx="5296325" cy="1323439"/>
          </a:xfrm>
          <a:prstGeom prst="rect">
            <a:avLst/>
          </a:prstGeom>
          <a:noFill/>
        </p:spPr>
        <p:txBody>
          <a:bodyPr wrap="square" rtlCol="0">
            <a:spAutoFit/>
          </a:bodyPr>
          <a:lstStyle/>
          <a:p>
            <a:r>
              <a:rPr lang="es-ES" sz="2000" dirty="0" smtClean="0"/>
              <a:t>La expresión de la</a:t>
            </a:r>
            <a:r>
              <a:rPr lang="es-ES" sz="2000" b="1" dirty="0" smtClean="0">
                <a:solidFill>
                  <a:schemeClr val="accent1">
                    <a:lumMod val="50000"/>
                  </a:schemeClr>
                </a:solidFill>
              </a:rPr>
              <a:t> esencia</a:t>
            </a:r>
            <a:r>
              <a:rPr lang="es-ES" sz="2000" dirty="0" smtClean="0"/>
              <a:t> </a:t>
            </a:r>
            <a:r>
              <a:rPr lang="es-ES" sz="2000" b="1" dirty="0" smtClean="0">
                <a:solidFill>
                  <a:schemeClr val="accent1">
                    <a:lumMod val="50000"/>
                  </a:schemeClr>
                </a:solidFill>
              </a:rPr>
              <a:t>de nuestro ser</a:t>
            </a:r>
            <a:r>
              <a:rPr lang="es-ES" sz="2000" dirty="0" smtClean="0"/>
              <a:t>… La </a:t>
            </a:r>
            <a:r>
              <a:rPr lang="es-ES" sz="2000" b="1" dirty="0" smtClean="0">
                <a:solidFill>
                  <a:schemeClr val="accent1">
                    <a:lumMod val="50000"/>
                  </a:schemeClr>
                </a:solidFill>
              </a:rPr>
              <a:t>energía interior</a:t>
            </a:r>
            <a:r>
              <a:rPr lang="es-ES" sz="2000" dirty="0" smtClean="0"/>
              <a:t> que da significado y dinamiza la existencia … La </a:t>
            </a:r>
            <a:r>
              <a:rPr lang="es-ES" sz="2000" b="1" dirty="0" smtClean="0">
                <a:solidFill>
                  <a:schemeClr val="accent1">
                    <a:lumMod val="50000"/>
                  </a:schemeClr>
                </a:solidFill>
              </a:rPr>
              <a:t>fuerza</a:t>
            </a:r>
            <a:r>
              <a:rPr lang="es-ES" sz="2000" b="1" dirty="0" smtClean="0"/>
              <a:t> </a:t>
            </a:r>
            <a:r>
              <a:rPr lang="es-ES" sz="2000" dirty="0" smtClean="0"/>
              <a:t>que nos mueve a </a:t>
            </a:r>
            <a:r>
              <a:rPr lang="es-VE" sz="2000" dirty="0" smtClean="0"/>
              <a:t>orientar </a:t>
            </a:r>
            <a:r>
              <a:rPr lang="es-VE" sz="2000" dirty="0"/>
              <a:t>nuestros esfuerzos </a:t>
            </a:r>
            <a:r>
              <a:rPr lang="es-VE" sz="2000" b="1" dirty="0">
                <a:solidFill>
                  <a:schemeClr val="accent1">
                    <a:lumMod val="50000"/>
                  </a:schemeClr>
                </a:solidFill>
              </a:rPr>
              <a:t>para </a:t>
            </a:r>
            <a:r>
              <a:rPr lang="es-VE" sz="2000" b="1" dirty="0" smtClean="0">
                <a:solidFill>
                  <a:schemeClr val="accent1">
                    <a:lumMod val="50000"/>
                  </a:schemeClr>
                </a:solidFill>
              </a:rPr>
              <a:t>dar más de nosotros</a:t>
            </a:r>
            <a:r>
              <a:rPr lang="es-VE" sz="2000" dirty="0" smtClean="0"/>
              <a:t>. </a:t>
            </a:r>
          </a:p>
        </p:txBody>
      </p:sp>
      <p:sp>
        <p:nvSpPr>
          <p:cNvPr id="4" name="CuadroTexto 3"/>
          <p:cNvSpPr txBox="1"/>
          <p:nvPr/>
        </p:nvSpPr>
        <p:spPr>
          <a:xfrm>
            <a:off x="444688" y="2766317"/>
            <a:ext cx="4869176" cy="1631216"/>
          </a:xfrm>
          <a:prstGeom prst="rect">
            <a:avLst/>
          </a:prstGeom>
          <a:noFill/>
        </p:spPr>
        <p:txBody>
          <a:bodyPr wrap="square" rtlCol="0">
            <a:spAutoFit/>
          </a:bodyPr>
          <a:lstStyle/>
          <a:p>
            <a:r>
              <a:rPr lang="es-VE" sz="2000" dirty="0"/>
              <a:t>Es </a:t>
            </a:r>
            <a:r>
              <a:rPr lang="es-VE" sz="2000" b="1" dirty="0" smtClean="0">
                <a:solidFill>
                  <a:schemeClr val="accent1">
                    <a:lumMod val="50000"/>
                  </a:schemeClr>
                </a:solidFill>
              </a:rPr>
              <a:t>la </a:t>
            </a:r>
            <a:r>
              <a:rPr lang="es-VE" sz="2000" b="1" dirty="0">
                <a:solidFill>
                  <a:schemeClr val="accent1">
                    <a:lumMod val="50000"/>
                  </a:schemeClr>
                </a:solidFill>
              </a:rPr>
              <a:t>primordial de nuestras </a:t>
            </a:r>
            <a:r>
              <a:rPr lang="es-VE" sz="2000" b="1" dirty="0" smtClean="0">
                <a:solidFill>
                  <a:schemeClr val="accent1">
                    <a:lumMod val="50000"/>
                  </a:schemeClr>
                </a:solidFill>
              </a:rPr>
              <a:t>inteligencias</a:t>
            </a:r>
            <a:r>
              <a:rPr lang="es-VE" sz="2000" dirty="0" smtClean="0"/>
              <a:t>: la </a:t>
            </a:r>
            <a:r>
              <a:rPr lang="es-VE" sz="2000" dirty="0"/>
              <a:t>que nos permite entender el mundo, a los demás y a nosotros mismos desde una perspectiva más profunda y llena de </a:t>
            </a:r>
            <a:r>
              <a:rPr lang="es-VE" sz="2000" dirty="0" smtClean="0"/>
              <a:t>sentido, </a:t>
            </a:r>
            <a:r>
              <a:rPr lang="es-VE" sz="2000" b="1" dirty="0" smtClean="0">
                <a:solidFill>
                  <a:schemeClr val="accent1">
                    <a:lumMod val="50000"/>
                  </a:schemeClr>
                </a:solidFill>
              </a:rPr>
              <a:t>integrando </a:t>
            </a:r>
            <a:r>
              <a:rPr lang="es-VE" sz="2000" b="1" dirty="0">
                <a:solidFill>
                  <a:schemeClr val="accent1">
                    <a:lumMod val="50000"/>
                  </a:schemeClr>
                </a:solidFill>
              </a:rPr>
              <a:t>interioridad y </a:t>
            </a:r>
            <a:r>
              <a:rPr lang="es-VE" sz="2000" b="1" dirty="0" smtClean="0">
                <a:solidFill>
                  <a:schemeClr val="accent1">
                    <a:lumMod val="50000"/>
                  </a:schemeClr>
                </a:solidFill>
              </a:rPr>
              <a:t>exterioridad. </a:t>
            </a:r>
            <a:endParaRPr lang="es-ES" sz="2000" dirty="0">
              <a:solidFill>
                <a:schemeClr val="tx1">
                  <a:lumMod val="95000"/>
                  <a:lumOff val="5000"/>
                </a:schemeClr>
              </a:solidFill>
            </a:endParaRPr>
          </a:p>
        </p:txBody>
      </p:sp>
      <p:pic>
        <p:nvPicPr>
          <p:cNvPr id="6" name="Picture 2" descr="Corazón rosado en medio de un fractal multicu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01" y="865102"/>
            <a:ext cx="2332092" cy="172574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058509" y="4889394"/>
            <a:ext cx="5547609" cy="1631216"/>
          </a:xfrm>
          <a:prstGeom prst="rect">
            <a:avLst/>
          </a:prstGeom>
          <a:noFill/>
        </p:spPr>
        <p:txBody>
          <a:bodyPr wrap="square" rtlCol="0">
            <a:spAutoFit/>
          </a:bodyPr>
          <a:lstStyle/>
          <a:p>
            <a:r>
              <a:rPr lang="es-VE" sz="2000" dirty="0" smtClean="0"/>
              <a:t>La inteligencia </a:t>
            </a:r>
            <a:r>
              <a:rPr lang="es-VE" sz="2000" dirty="0"/>
              <a:t>espiritual </a:t>
            </a:r>
            <a:r>
              <a:rPr lang="es-VE" sz="2000" b="1" dirty="0" smtClean="0">
                <a:solidFill>
                  <a:schemeClr val="accent1">
                    <a:lumMod val="50000"/>
                  </a:schemeClr>
                </a:solidFill>
              </a:rPr>
              <a:t>existe </a:t>
            </a:r>
            <a:r>
              <a:rPr lang="es-VE" sz="2000" b="1" dirty="0">
                <a:solidFill>
                  <a:schemeClr val="accent1">
                    <a:lumMod val="50000"/>
                  </a:schemeClr>
                </a:solidFill>
              </a:rPr>
              <a:t>en todos los seres </a:t>
            </a:r>
            <a:r>
              <a:rPr lang="es-VE" sz="2000" b="1" dirty="0" smtClean="0">
                <a:solidFill>
                  <a:schemeClr val="accent1">
                    <a:lumMod val="50000"/>
                  </a:schemeClr>
                </a:solidFill>
              </a:rPr>
              <a:t>humanos</a:t>
            </a:r>
            <a:r>
              <a:rPr lang="es-VE" sz="2000" dirty="0" smtClean="0"/>
              <a:t>. </a:t>
            </a:r>
            <a:r>
              <a:rPr lang="es-VE" sz="2000" dirty="0"/>
              <a:t>¿Recuerdan esta </a:t>
            </a:r>
            <a:r>
              <a:rPr lang="es-VE" sz="2000" dirty="0" smtClean="0"/>
              <a:t>cueva? Es como ese </a:t>
            </a:r>
            <a:r>
              <a:rPr lang="es-VE" sz="2000" dirty="0"/>
              <a:t>boquete abierto </a:t>
            </a:r>
            <a:r>
              <a:rPr lang="es-VE" sz="2000" dirty="0" smtClean="0"/>
              <a:t>que </a:t>
            </a:r>
            <a:r>
              <a:rPr lang="es-VE" sz="2000" dirty="0"/>
              <a:t>permite la entrada de </a:t>
            </a:r>
            <a:r>
              <a:rPr lang="es-VE" sz="2000" dirty="0" smtClean="0"/>
              <a:t>luz</a:t>
            </a:r>
            <a:r>
              <a:rPr lang="es-VE" sz="2000" dirty="0"/>
              <a:t>. </a:t>
            </a:r>
            <a:r>
              <a:rPr lang="es-VE" sz="2000" dirty="0" smtClean="0"/>
              <a:t>Está </a:t>
            </a:r>
            <a:r>
              <a:rPr lang="es-VE" sz="2000" dirty="0"/>
              <a:t>en cada uno achicarlo o agrandarlo… </a:t>
            </a:r>
            <a:r>
              <a:rPr lang="es-VE" sz="2000" b="1" dirty="0">
                <a:solidFill>
                  <a:schemeClr val="accent1">
                    <a:lumMod val="50000"/>
                  </a:schemeClr>
                </a:solidFill>
              </a:rPr>
              <a:t>pasar la vida manejando con </a:t>
            </a:r>
            <a:r>
              <a:rPr lang="es-VE" sz="2000" b="1" dirty="0" smtClean="0">
                <a:solidFill>
                  <a:schemeClr val="accent1">
                    <a:lumMod val="50000"/>
                  </a:schemeClr>
                </a:solidFill>
              </a:rPr>
              <a:t>luces </a:t>
            </a:r>
            <a:r>
              <a:rPr lang="es-VE" sz="2000" b="1" dirty="0">
                <a:solidFill>
                  <a:schemeClr val="accent1">
                    <a:lumMod val="50000"/>
                  </a:schemeClr>
                </a:solidFill>
              </a:rPr>
              <a:t>bajas o con </a:t>
            </a:r>
            <a:r>
              <a:rPr lang="es-VE" sz="2000" b="1" dirty="0" smtClean="0">
                <a:solidFill>
                  <a:schemeClr val="accent1">
                    <a:lumMod val="50000"/>
                  </a:schemeClr>
                </a:solidFill>
              </a:rPr>
              <a:t>luces </a:t>
            </a:r>
            <a:r>
              <a:rPr lang="es-VE" sz="2000" b="1" dirty="0">
                <a:solidFill>
                  <a:schemeClr val="accent1">
                    <a:lumMod val="50000"/>
                  </a:schemeClr>
                </a:solidFill>
              </a:rPr>
              <a:t>altas</a:t>
            </a:r>
            <a:r>
              <a:rPr lang="es-VE" sz="2000" dirty="0" smtClean="0"/>
              <a:t>… </a:t>
            </a:r>
            <a:endParaRPr lang="es-ES" sz="2000" dirty="0">
              <a:solidFill>
                <a:schemeClr val="tx1">
                  <a:lumMod val="95000"/>
                  <a:lumOff val="5000"/>
                </a:schemeClr>
              </a:solidFill>
            </a:endParaRPr>
          </a:p>
        </p:txBody>
      </p:sp>
      <p:pic>
        <p:nvPicPr>
          <p:cNvPr id="14" name="Picture 4" descr="Resultado de imagen para imagenes cue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8" y="4820479"/>
            <a:ext cx="2421878" cy="165820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Resultado de imagen para inteligencia espiritu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671" y="2327980"/>
            <a:ext cx="2263732" cy="224139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10988" y="252853"/>
            <a:ext cx="8095130" cy="523220"/>
          </a:xfrm>
          <a:prstGeom prst="rect">
            <a:avLst/>
          </a:prstGeom>
          <a:noFill/>
        </p:spPr>
        <p:txBody>
          <a:bodyPr wrap="square" rtlCol="0">
            <a:spAutoFit/>
          </a:bodyPr>
          <a:lstStyle/>
          <a:p>
            <a:pPr algn="ctr"/>
            <a:r>
              <a:rPr lang="es-ES" sz="2800" b="1" dirty="0" smtClean="0">
                <a:solidFill>
                  <a:schemeClr val="accent1">
                    <a:lumMod val="50000"/>
                  </a:schemeClr>
                </a:solidFill>
              </a:rPr>
              <a:t>¿Cómo podemos definir qué es la espiritualidad?</a:t>
            </a:r>
            <a:endParaRPr lang="es-ES" sz="2200" b="1" dirty="0"/>
          </a:p>
        </p:txBody>
      </p:sp>
    </p:spTree>
    <p:extLst>
      <p:ext uri="{BB962C8B-B14F-4D97-AF65-F5344CB8AC3E}">
        <p14:creationId xmlns:p14="http://schemas.microsoft.com/office/powerpoint/2010/main" val="573071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49624" y="289643"/>
            <a:ext cx="8352941" cy="1169551"/>
          </a:xfrm>
          <a:prstGeom prst="rect">
            <a:avLst/>
          </a:prstGeom>
          <a:noFill/>
        </p:spPr>
        <p:txBody>
          <a:bodyPr wrap="square" rtlCol="0">
            <a:spAutoFit/>
          </a:bodyPr>
          <a:lstStyle/>
          <a:p>
            <a:pPr algn="ctr"/>
            <a:r>
              <a:rPr lang="es-ES" sz="2400" b="1" dirty="0" smtClean="0">
                <a:solidFill>
                  <a:schemeClr val="accent1">
                    <a:lumMod val="50000"/>
                  </a:schemeClr>
                </a:solidFill>
              </a:rPr>
              <a:t>Más pistas para comprender nuestro mundo espiritual</a:t>
            </a:r>
          </a:p>
          <a:p>
            <a:pPr algn="ctr"/>
            <a:r>
              <a:rPr lang="es-VE" sz="2200" b="1" dirty="0" smtClean="0">
                <a:solidFill>
                  <a:schemeClr val="tx2"/>
                </a:solidFill>
              </a:rPr>
              <a:t>¿</a:t>
            </a:r>
            <a:r>
              <a:rPr lang="es-VE" sz="2200" b="1" dirty="0">
                <a:solidFill>
                  <a:schemeClr val="tx2"/>
                </a:solidFill>
              </a:rPr>
              <a:t>Cómo percibimos su existencia en nosotros?</a:t>
            </a:r>
          </a:p>
          <a:p>
            <a:pPr algn="ctr"/>
            <a:endParaRPr lang="es-VE" sz="2400" b="1" dirty="0" smtClean="0">
              <a:solidFill>
                <a:schemeClr val="accent1">
                  <a:lumMod val="50000"/>
                </a:schemeClr>
              </a:solidFill>
            </a:endParaRPr>
          </a:p>
        </p:txBody>
      </p:sp>
      <p:sp>
        <p:nvSpPr>
          <p:cNvPr id="4" name="CuadroTexto 3"/>
          <p:cNvSpPr txBox="1"/>
          <p:nvPr/>
        </p:nvSpPr>
        <p:spPr>
          <a:xfrm>
            <a:off x="307975" y="1276193"/>
            <a:ext cx="5290841" cy="2451953"/>
          </a:xfrm>
          <a:prstGeom prst="rect">
            <a:avLst/>
          </a:prstGeom>
          <a:noFill/>
        </p:spPr>
        <p:txBody>
          <a:bodyPr wrap="square" rtlCol="0">
            <a:spAutoFit/>
          </a:bodyPr>
          <a:lstStyle/>
          <a:p>
            <a:pPr marL="174625" indent="-174625">
              <a:spcBef>
                <a:spcPts val="600"/>
              </a:spcBef>
              <a:spcAft>
                <a:spcPts val="200"/>
              </a:spcAft>
              <a:buFont typeface="Arial" panose="020B0604020202020204" pitchFamily="34" charset="0"/>
              <a:buChar char="•"/>
            </a:pPr>
            <a:r>
              <a:rPr lang="es-ES" sz="2000" dirty="0" smtClean="0"/>
              <a:t>Como </a:t>
            </a:r>
            <a:r>
              <a:rPr lang="es-ES" sz="2000" b="1" dirty="0" smtClean="0"/>
              <a:t>intuiciones, </a:t>
            </a:r>
            <a:r>
              <a:rPr lang="es-ES" sz="2000" b="1" dirty="0"/>
              <a:t>inquietudes, </a:t>
            </a:r>
            <a:r>
              <a:rPr lang="es-ES" sz="2000" b="1" dirty="0" smtClean="0"/>
              <a:t>sentimientos </a:t>
            </a:r>
            <a:r>
              <a:rPr lang="es-ES" sz="2000" dirty="0" smtClean="0"/>
              <a:t>profundos de que hay algo más en nosotros...</a:t>
            </a:r>
          </a:p>
          <a:p>
            <a:pPr marL="174625" indent="-174625">
              <a:spcBef>
                <a:spcPts val="600"/>
              </a:spcBef>
              <a:spcAft>
                <a:spcPts val="200"/>
              </a:spcAft>
              <a:buFont typeface="Arial" panose="020B0604020202020204" pitchFamily="34" charset="0"/>
              <a:buChar char="•"/>
            </a:pPr>
            <a:r>
              <a:rPr lang="es-ES" sz="2000" dirty="0" smtClean="0"/>
              <a:t>Una </a:t>
            </a:r>
            <a:r>
              <a:rPr lang="es-ES" sz="2000" b="1" dirty="0" smtClean="0"/>
              <a:t>fuerza que nos mueve </a:t>
            </a:r>
            <a:r>
              <a:rPr lang="es-ES" sz="2000" dirty="0" smtClean="0"/>
              <a:t>sin que sepamos con claridad cómo surge, de dónde viene…  </a:t>
            </a:r>
          </a:p>
          <a:p>
            <a:pPr marL="174625" indent="-174625">
              <a:spcBef>
                <a:spcPts val="600"/>
              </a:spcBef>
              <a:spcAft>
                <a:spcPts val="200"/>
              </a:spcAft>
              <a:buFont typeface="Arial" panose="020B0604020202020204" pitchFamily="34" charset="0"/>
              <a:buChar char="•"/>
            </a:pPr>
            <a:r>
              <a:rPr lang="es-ES" sz="2000" dirty="0" smtClean="0"/>
              <a:t>El </a:t>
            </a:r>
            <a:r>
              <a:rPr lang="es-ES" sz="2000" b="1" dirty="0" smtClean="0"/>
              <a:t>deseo por saber </a:t>
            </a:r>
            <a:r>
              <a:rPr lang="es-ES" sz="2000" dirty="0" smtClean="0"/>
              <a:t>qué hay detrás del misterio de la vida, y la </a:t>
            </a:r>
            <a:r>
              <a:rPr lang="es-ES" sz="2000" b="1" dirty="0" smtClean="0"/>
              <a:t>convicción </a:t>
            </a:r>
            <a:r>
              <a:rPr lang="es-ES" sz="2000" dirty="0" smtClean="0"/>
              <a:t>de algo más allá que nos trasciende y nos hace trascender</a:t>
            </a:r>
            <a:r>
              <a:rPr lang="es-ES" sz="2000" dirty="0"/>
              <a:t>.</a:t>
            </a:r>
          </a:p>
        </p:txBody>
      </p:sp>
      <p:pic>
        <p:nvPicPr>
          <p:cNvPr id="1026" name="Picture 2" descr="Resultado de imagen para mundo espiri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816" y="1452289"/>
            <a:ext cx="3062378" cy="20046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528391" y="5923876"/>
            <a:ext cx="8337225" cy="707886"/>
          </a:xfrm>
          <a:prstGeom prst="rect">
            <a:avLst/>
          </a:prstGeom>
          <a:noFill/>
        </p:spPr>
        <p:txBody>
          <a:bodyPr wrap="square" rtlCol="0">
            <a:spAutoFit/>
          </a:bodyPr>
          <a:lstStyle/>
          <a:p>
            <a:r>
              <a:rPr lang="es-ES" sz="2000" dirty="0">
                <a:solidFill>
                  <a:schemeClr val="tx2"/>
                </a:solidFill>
              </a:rPr>
              <a:t>Noten que </a:t>
            </a:r>
            <a:r>
              <a:rPr lang="es-ES" sz="2000" b="1" dirty="0">
                <a:solidFill>
                  <a:schemeClr val="tx2"/>
                </a:solidFill>
              </a:rPr>
              <a:t>todavía no hablamos del lugar de la religión</a:t>
            </a:r>
            <a:r>
              <a:rPr lang="es-ES" sz="2000" dirty="0">
                <a:solidFill>
                  <a:schemeClr val="tx2"/>
                </a:solidFill>
              </a:rPr>
              <a:t>.  Se puede tener una espiritualidad profunda y no identificación </a:t>
            </a:r>
            <a:r>
              <a:rPr lang="es-ES" sz="2000" dirty="0" smtClean="0">
                <a:solidFill>
                  <a:schemeClr val="tx2"/>
                </a:solidFill>
              </a:rPr>
              <a:t>con </a:t>
            </a:r>
            <a:r>
              <a:rPr lang="es-ES" sz="2000" dirty="0">
                <a:solidFill>
                  <a:schemeClr val="tx2"/>
                </a:solidFill>
              </a:rPr>
              <a:t>una religión en particular</a:t>
            </a:r>
            <a:r>
              <a:rPr lang="es-ES" sz="2000" dirty="0" smtClean="0">
                <a:solidFill>
                  <a:schemeClr val="tx2"/>
                </a:solidFill>
              </a:rPr>
              <a:t>.</a:t>
            </a:r>
            <a:endParaRPr lang="es-ES" sz="2000" dirty="0">
              <a:solidFill>
                <a:schemeClr val="tx2"/>
              </a:solidFill>
            </a:endParaRPr>
          </a:p>
        </p:txBody>
      </p:sp>
      <p:sp>
        <p:nvSpPr>
          <p:cNvPr id="7" name="CuadroTexto 6"/>
          <p:cNvSpPr txBox="1"/>
          <p:nvPr/>
        </p:nvSpPr>
        <p:spPr>
          <a:xfrm>
            <a:off x="3815860" y="4019319"/>
            <a:ext cx="5084073" cy="1733808"/>
          </a:xfrm>
          <a:prstGeom prst="rect">
            <a:avLst/>
          </a:prstGeom>
          <a:noFill/>
        </p:spPr>
        <p:txBody>
          <a:bodyPr wrap="square" rtlCol="0">
            <a:spAutoFit/>
          </a:bodyPr>
          <a:lstStyle/>
          <a:p>
            <a:pPr marL="174625" indent="-174625">
              <a:spcBef>
                <a:spcPts val="600"/>
              </a:spcBef>
              <a:spcAft>
                <a:spcPts val="200"/>
              </a:spcAft>
              <a:buFont typeface="Arial" panose="020B0604020202020204" pitchFamily="34" charset="0"/>
              <a:buChar char="•"/>
            </a:pPr>
            <a:r>
              <a:rPr lang="es-ES" sz="2000" spc="-20" dirty="0" smtClean="0"/>
              <a:t>La experiencia de la </a:t>
            </a:r>
            <a:r>
              <a:rPr lang="es-ES" sz="2000" b="1" spc="-20" dirty="0" smtClean="0"/>
              <a:t>existencia de Dios, </a:t>
            </a:r>
            <a:r>
              <a:rPr lang="es-ES" sz="2000" spc="-20" dirty="0" smtClean="0"/>
              <a:t>en todo y en nosotros, desde </a:t>
            </a:r>
            <a:r>
              <a:rPr lang="es-ES" sz="2000" b="1" spc="-20" dirty="0" smtClean="0"/>
              <a:t>el encuentro con Él</a:t>
            </a:r>
            <a:r>
              <a:rPr lang="es-ES" sz="2000" spc="-20" dirty="0" smtClean="0"/>
              <a:t>.</a:t>
            </a:r>
            <a:endParaRPr lang="es-ES" sz="2000" spc="-20" dirty="0"/>
          </a:p>
          <a:p>
            <a:pPr marL="174625" indent="-174625">
              <a:spcBef>
                <a:spcPts val="600"/>
              </a:spcBef>
              <a:spcAft>
                <a:spcPts val="200"/>
              </a:spcAft>
              <a:buFont typeface="Arial" panose="020B0604020202020204" pitchFamily="34" charset="0"/>
              <a:buChar char="•"/>
            </a:pPr>
            <a:r>
              <a:rPr lang="es-ES" sz="2000" dirty="0" smtClean="0"/>
              <a:t>Un </a:t>
            </a:r>
            <a:r>
              <a:rPr lang="es-ES" sz="2000" b="1" dirty="0" smtClean="0"/>
              <a:t>amor hondo </a:t>
            </a:r>
            <a:r>
              <a:rPr lang="es-ES" sz="2000" dirty="0" smtClean="0"/>
              <a:t>vivido con gratuidad, que </a:t>
            </a:r>
            <a:r>
              <a:rPr lang="es-ES" sz="2000" dirty="0"/>
              <a:t>nos une a toda la humanidad y a </a:t>
            </a:r>
            <a:r>
              <a:rPr lang="es-ES" sz="2000" dirty="0" smtClean="0"/>
              <a:t>la creación entera en la búsqueda del bien común. </a:t>
            </a:r>
            <a:endParaRPr lang="es-ES" sz="2000" dirty="0"/>
          </a:p>
        </p:txBody>
      </p:sp>
      <p:sp>
        <p:nvSpPr>
          <p:cNvPr id="10" name="AutoShape 12" descr="Resultado de imagen para en todo amar y serv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8" name="Picture 14" descr="https://2.bp.blogspot.com/-AGPHHJfnLQA/V4moVZGQ75I/AAAAAAAAHjk/lxcxOCMa-UY0gVF0Lh1FXSwS9L_9Tj7HACLcB/s400/Amar%2By%2Bserv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95" y="4097601"/>
            <a:ext cx="2968045" cy="166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50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8885" y="352344"/>
            <a:ext cx="8352941" cy="769441"/>
          </a:xfrm>
          <a:prstGeom prst="rect">
            <a:avLst/>
          </a:prstGeom>
          <a:noFill/>
        </p:spPr>
        <p:txBody>
          <a:bodyPr wrap="square" rtlCol="0">
            <a:spAutoFit/>
          </a:bodyPr>
          <a:lstStyle/>
          <a:p>
            <a:pPr algn="ctr"/>
            <a:r>
              <a:rPr lang="es-ES" sz="2400" b="1" dirty="0" smtClean="0">
                <a:solidFill>
                  <a:schemeClr val="accent1">
                    <a:lumMod val="50000"/>
                  </a:schemeClr>
                </a:solidFill>
              </a:rPr>
              <a:t>Exploremos y reflexionemos sobre algunas de estas pistas</a:t>
            </a:r>
          </a:p>
          <a:p>
            <a:pPr algn="ctr"/>
            <a:r>
              <a:rPr lang="es-ES" sz="2000" b="1" dirty="0" smtClean="0">
                <a:solidFill>
                  <a:schemeClr val="accent1">
                    <a:lumMod val="50000"/>
                  </a:schemeClr>
                </a:solidFill>
              </a:rPr>
              <a:t>¿Cómo han experimentado su mundo espiritual otras personas?</a:t>
            </a:r>
            <a:endParaRPr lang="es-VE" sz="2000" b="1" dirty="0">
              <a:solidFill>
                <a:schemeClr val="tx2"/>
              </a:solidFill>
            </a:endParaRPr>
          </a:p>
        </p:txBody>
      </p:sp>
      <p:sp>
        <p:nvSpPr>
          <p:cNvPr id="4" name="CuadroTexto 3"/>
          <p:cNvSpPr txBox="1"/>
          <p:nvPr/>
        </p:nvSpPr>
        <p:spPr>
          <a:xfrm>
            <a:off x="2523282" y="1233121"/>
            <a:ext cx="6376651" cy="2657138"/>
          </a:xfrm>
          <a:prstGeom prst="rect">
            <a:avLst/>
          </a:prstGeom>
          <a:noFill/>
        </p:spPr>
        <p:txBody>
          <a:bodyPr wrap="square" rtlCol="0">
            <a:spAutoFit/>
          </a:bodyPr>
          <a:lstStyle/>
          <a:p>
            <a:pPr>
              <a:spcBef>
                <a:spcPts val="200"/>
              </a:spcBef>
              <a:spcAft>
                <a:spcPts val="200"/>
              </a:spcAft>
            </a:pPr>
            <a:r>
              <a:rPr lang="es-ES" sz="2000" dirty="0" smtClean="0"/>
              <a:t>Sí… es Albert Einstein, un científico que en el transcurso de sus investigaciones crecía en su mundo espiritual. Nos dice:</a:t>
            </a:r>
            <a:endParaRPr lang="es-ES" sz="2000" dirty="0"/>
          </a:p>
          <a:p>
            <a:pPr>
              <a:spcBef>
                <a:spcPts val="200"/>
              </a:spcBef>
              <a:spcAft>
                <a:spcPts val="200"/>
              </a:spcAft>
            </a:pPr>
            <a:r>
              <a:rPr lang="es-VE" sz="2000" i="1" dirty="0" smtClean="0"/>
              <a:t>“</a:t>
            </a:r>
            <a:r>
              <a:rPr lang="es-VE" sz="2000" b="1" i="1" dirty="0" smtClean="0"/>
              <a:t>La </a:t>
            </a:r>
            <a:r>
              <a:rPr lang="es-VE" sz="2000" b="1" i="1" dirty="0"/>
              <a:t>experiencia más bella y profunda </a:t>
            </a:r>
            <a:r>
              <a:rPr lang="es-VE" sz="2000" i="1" dirty="0"/>
              <a:t>que puede tener el ser humano es </a:t>
            </a:r>
            <a:r>
              <a:rPr lang="es-VE" sz="2000" b="1" i="1" dirty="0"/>
              <a:t>el sentido de lo misterioso</a:t>
            </a:r>
            <a:r>
              <a:rPr lang="es-VE" sz="2000" i="1" dirty="0"/>
              <a:t>; el percibir que, detrás de lo que podemos experimentar, se oculta algo inalcanzable, </a:t>
            </a:r>
            <a:r>
              <a:rPr lang="es-VE" sz="2000" b="1" i="1" dirty="0"/>
              <a:t>algo a cuya belleza y sublimidad se accede sólo indirectamente y a modo de pálido </a:t>
            </a:r>
            <a:r>
              <a:rPr lang="es-VE" sz="2000" b="1" i="1" dirty="0" smtClean="0"/>
              <a:t>reflejo</a:t>
            </a:r>
            <a:r>
              <a:rPr lang="es-VE" sz="2000" i="1" dirty="0" smtClean="0"/>
              <a:t>”.</a:t>
            </a:r>
          </a:p>
          <a:p>
            <a:pPr>
              <a:spcBef>
                <a:spcPts val="200"/>
              </a:spcBef>
              <a:spcAft>
                <a:spcPts val="200"/>
              </a:spcAft>
            </a:pPr>
            <a:r>
              <a:rPr lang="es-VE" sz="2000" b="1" dirty="0" smtClean="0">
                <a:solidFill>
                  <a:schemeClr val="accent1">
                    <a:lumMod val="50000"/>
                  </a:schemeClr>
                </a:solidFill>
              </a:rPr>
              <a:t>Un misterio y un reflejo que se perciben desde el espíritu…</a:t>
            </a:r>
            <a:endParaRPr lang="es-ES" sz="2000" b="1" dirty="0">
              <a:solidFill>
                <a:schemeClr val="accent1">
                  <a:lumMod val="50000"/>
                </a:schemeClr>
              </a:solidFill>
            </a:endParaRPr>
          </a:p>
        </p:txBody>
      </p:sp>
      <p:sp>
        <p:nvSpPr>
          <p:cNvPr id="7" name="CuadroTexto 6"/>
          <p:cNvSpPr txBox="1"/>
          <p:nvPr/>
        </p:nvSpPr>
        <p:spPr>
          <a:xfrm>
            <a:off x="318885" y="3890259"/>
            <a:ext cx="8581048" cy="2708434"/>
          </a:xfrm>
          <a:prstGeom prst="rect">
            <a:avLst/>
          </a:prstGeom>
          <a:noFill/>
        </p:spPr>
        <p:txBody>
          <a:bodyPr wrap="square" rtlCol="0">
            <a:spAutoFit/>
          </a:bodyPr>
          <a:lstStyle/>
          <a:p>
            <a:r>
              <a:rPr lang="es-VE" sz="2000" b="1" dirty="0" smtClean="0">
                <a:solidFill>
                  <a:schemeClr val="accent1">
                    <a:lumMod val="50000"/>
                  </a:schemeClr>
                </a:solidFill>
              </a:rPr>
              <a:t>Meditemos ahora sobre estas palabras suyas</a:t>
            </a:r>
            <a:r>
              <a:rPr lang="es-VE" sz="2000" i="1" dirty="0" smtClean="0">
                <a:solidFill>
                  <a:schemeClr val="accent1">
                    <a:lumMod val="50000"/>
                  </a:schemeClr>
                </a:solidFill>
              </a:rPr>
              <a:t>: </a:t>
            </a:r>
            <a:r>
              <a:rPr lang="es-VE" sz="2000" i="1" dirty="0" smtClean="0"/>
              <a:t>“Hay </a:t>
            </a:r>
            <a:r>
              <a:rPr lang="es-VE" sz="2000" i="1" dirty="0"/>
              <a:t>una fuerza extremadamente poderosa para la que hasta ahora la ciencia no ha encontrado una explicación </a:t>
            </a:r>
            <a:r>
              <a:rPr lang="es-VE" sz="2000" i="1" dirty="0" smtClean="0"/>
              <a:t>formal… </a:t>
            </a:r>
            <a:r>
              <a:rPr lang="es-VE" sz="2000" b="1" i="1" dirty="0" smtClean="0"/>
              <a:t>Esta </a:t>
            </a:r>
            <a:r>
              <a:rPr lang="es-VE" sz="2000" b="1" i="1" dirty="0"/>
              <a:t>fuerza universal es el </a:t>
            </a:r>
            <a:r>
              <a:rPr lang="es-VE" sz="2000" b="1" i="1" dirty="0" smtClean="0"/>
              <a:t>AMOR…</a:t>
            </a:r>
            <a:r>
              <a:rPr lang="es-VE" sz="2000" i="1" dirty="0" smtClean="0"/>
              <a:t>El </a:t>
            </a:r>
            <a:r>
              <a:rPr lang="es-VE" sz="2000" i="1" dirty="0"/>
              <a:t>Amor </a:t>
            </a:r>
            <a:r>
              <a:rPr lang="es-VE" sz="2000" b="1" i="1" dirty="0"/>
              <a:t>es </a:t>
            </a:r>
            <a:r>
              <a:rPr lang="es-VE" sz="2000" b="1" i="1" dirty="0" smtClean="0"/>
              <a:t>luz</a:t>
            </a:r>
            <a:r>
              <a:rPr lang="es-VE" sz="2000" i="1" dirty="0"/>
              <a:t>, dado que ilumina a quien lo da y lo recibe. El Amor </a:t>
            </a:r>
            <a:r>
              <a:rPr lang="es-VE" sz="2000" b="1" i="1" dirty="0"/>
              <a:t>es gravedad</a:t>
            </a:r>
            <a:r>
              <a:rPr lang="es-VE" sz="2000" i="1" dirty="0"/>
              <a:t>, porque hace que unas personas se sientan atraídas por otras. El Amor </a:t>
            </a:r>
            <a:r>
              <a:rPr lang="es-VE" sz="2000" b="1" i="1" dirty="0"/>
              <a:t>es potencia</a:t>
            </a:r>
            <a:r>
              <a:rPr lang="es-VE" sz="2000" i="1" dirty="0"/>
              <a:t>, porque multiplica lo mejor que tenemos, y permite que la humanidad no se extinga en su ciego egoísmo. El amor revela y desvela. Por amor se vive y se muere. </a:t>
            </a:r>
            <a:r>
              <a:rPr lang="es-VE" sz="2000" b="1" i="1" dirty="0"/>
              <a:t>El Amor es Dios, y Dios </a:t>
            </a:r>
            <a:r>
              <a:rPr lang="es-VE" sz="2000" b="1" i="1" dirty="0" smtClean="0"/>
              <a:t>es Amor</a:t>
            </a:r>
            <a:r>
              <a:rPr lang="es-VE" sz="2000" i="1" dirty="0" smtClean="0"/>
              <a:t>”.</a:t>
            </a:r>
          </a:p>
          <a:p>
            <a:pPr algn="ctr">
              <a:lnSpc>
                <a:spcPct val="150000"/>
              </a:lnSpc>
            </a:pPr>
            <a:r>
              <a:rPr lang="es-VE" sz="2000" b="1" dirty="0" smtClean="0">
                <a:solidFill>
                  <a:schemeClr val="accent1">
                    <a:lumMod val="50000"/>
                  </a:schemeClr>
                </a:solidFill>
              </a:rPr>
              <a:t>Einstein decía que esta era “su religión”, la que vivía en su interioridad…</a:t>
            </a:r>
          </a:p>
        </p:txBody>
      </p:sp>
      <p:sp>
        <p:nvSpPr>
          <p:cNvPr id="10" name="AutoShape 12" descr="Resultado de imagen para en todo amar y serv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Resultado de imagen para einstein imagen + misterios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885" y="1556139"/>
            <a:ext cx="2106634" cy="222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2627</TotalTime>
  <Words>1837</Words>
  <Application>Microsoft Office PowerPoint</Application>
  <PresentationFormat>Presentación en pantalla (4:3)</PresentationFormat>
  <Paragraphs>64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MI MUNDO INTERIOR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MUNDO INTERIOR</dc:title>
  <dc:creator>Usuario de Windows</dc:creator>
  <cp:lastModifiedBy>Maritza Barrios</cp:lastModifiedBy>
  <cp:revision>209</cp:revision>
  <dcterms:created xsi:type="dcterms:W3CDTF">2017-06-26T11:43:01Z</dcterms:created>
  <dcterms:modified xsi:type="dcterms:W3CDTF">2017-07-03T17:30:10Z</dcterms:modified>
</cp:coreProperties>
</file>